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3" r:id="rId6"/>
    <p:sldId id="260" r:id="rId7"/>
    <p:sldId id="264" r:id="rId8"/>
    <p:sldId id="261" r:id="rId9"/>
    <p:sldId id="266" r:id="rId10"/>
    <p:sldId id="267" r:id="rId11"/>
    <p:sldId id="268" r:id="rId12"/>
    <p:sldId id="269" r:id="rId13"/>
    <p:sldId id="271" r:id="rId14"/>
    <p:sldId id="270" r:id="rId15"/>
    <p:sldId id="274" r:id="rId16"/>
    <p:sldId id="273" r:id="rId17"/>
    <p:sldId id="272" r:id="rId18"/>
    <p:sldId id="276" r:id="rId19"/>
    <p:sldId id="275" r:id="rId20"/>
    <p:sldId id="262" r:id="rId21"/>
    <p:sldId id="277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yçal Baba Ahmed" initials="FBA" lastIdx="1" clrIdx="0">
    <p:extLst>
      <p:ext uri="{19B8F6BF-5375-455C-9EA6-DF929625EA0E}">
        <p15:presenceInfo xmlns:p15="http://schemas.microsoft.com/office/powerpoint/2012/main" userId="6d628cadce7caa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A03"/>
    <a:srgbClr val="2D2D2D"/>
    <a:srgbClr val="FFD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B219D4-5BAB-4834-A3FB-529AC2A02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7D66CE-EA0B-427C-9E35-C737CC6F0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901652-47F9-4563-B0B7-99213CF8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A861AB-1ED0-485C-BA2F-9E9913F3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F44D5A-FDEF-471B-AE0C-8EAA60FA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1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F5D3E-D049-4DBA-B8C1-21986672E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489452-E260-4621-9F2F-AAC270ECF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AC268F-41AE-4163-9BBE-F31AA70C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FFC512-4811-49AC-94F7-AB06ED5D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67D779-C8F6-4C84-A8A4-29BA9371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3C0F7FF-CA4F-4E0F-9369-D9C0B41E0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0469D7-ADB8-4896-81D2-48390B7C0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244D9D-9596-4A6F-976B-BC219407C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1A4C8C-A87A-4E8B-99A9-68397E24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8A0372-9E83-47D2-AFFC-03DB66BC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57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60EB1-5EE6-45F9-A3DC-C1C311B8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BEDC11-858F-417B-80BA-83E538527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B7F9F7-9930-41AF-9AE2-781198F6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29F4D7-BEAE-4A54-8249-8EF7E745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E9069-85EA-4976-83B2-243B2F26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81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3E416-DCB1-4490-998A-123DA373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3E0EA0-F0E2-4D64-A91C-346103C6E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6DEF21-2057-48A2-B11A-1A420351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F23F39-3D11-4E68-882E-DD35B507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4B082-33AF-4A93-9A0C-841D89E7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104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8472BA-1D93-47DA-8CA4-2C89D7019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A2476D-E5FB-4F99-84A2-C7197ADFF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1F64D3-408F-41F7-B4BA-8CB93B5D9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465F6C-EA0B-4661-8C1A-A3692BF2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C2C017-5408-47FF-8B99-8395E9DE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33875F-9A5F-47EA-9D99-28E53793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25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5843A0-AFF6-40AA-B1DE-29E7A48A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122A5E-54C1-427B-A5E8-2FB8ADC32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E8CE39-ADA1-4AF4-A1F4-3874970EF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90830A-B681-4A60-9320-527116AF5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BA6EF5-4660-4661-936E-CE993CD7A4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26A32E8-3CD0-4675-82F4-351F68A5E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A9BE30-2266-48FF-BE76-D0E6C3BF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A51B10-82F3-4274-9F65-B6B453EF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01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60A3D0-7B29-4311-9D0A-D1AF1988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475752-7E33-4A2F-9B79-B7B0481F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62547F-8DB3-489F-86F3-5C76A9A6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3E696D-3F53-4AEC-81D6-1DECC664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14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FD594E1-3401-41B1-8E20-26E33E7B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7F35A2-93F1-4D11-A84C-5657CDD9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114DA7-7663-4F50-AE57-25F48EAF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835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E0BC4F-9391-41D5-8972-8C24AA28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8AFA297-A485-4394-AAAB-B69C0AA1E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37DAC3-4D9E-4AA4-8269-48592C7CD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434C27-7FA0-439C-88D7-E23614BB1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CD0B1C-A040-471D-9ECE-A30B1D76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AD97C0-05FC-4FEB-9E8D-80F0B129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29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9EBA9-76FA-44B4-B0CA-F4B6CCDF3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3679B0-5A63-49D7-BB18-909A14EFD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8D9C290-AA43-4E43-ADED-ACB1C5942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E38F34-B7C4-4C86-84AE-4BE6A17C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207727-79D1-4A9B-8FD7-D81A950D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AA6CE5-86F9-4E59-A0A1-34E28648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89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B52AEC-7688-4C95-921D-B31C5836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263D4A-CA9E-453D-BFB9-BBC7059CB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E24B46-4128-4440-A576-E9EF84B99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7C68-795B-4C26-84C5-21D8A44A4A02}" type="datetimeFigureOut">
              <a:rPr lang="fr-FR" smtClean="0"/>
              <a:t>14/02/2022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D58E71-1166-4A06-9F5A-1F72FAB51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0A1C6A-FC55-4260-8993-1DA73CF45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407B8-B4A8-458D-A0BB-E5A9D90C16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23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79ADA4-F05D-42DE-87E2-A951698FA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94" y="3415362"/>
            <a:ext cx="6756573" cy="7754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dirty="0" err="1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Présentation</a:t>
            </a:r>
            <a:r>
              <a:rPr lang="en-US" sz="4400" b="1" dirty="0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 Du </a:t>
            </a:r>
            <a:r>
              <a:rPr lang="en-US" sz="4400" b="1" dirty="0" err="1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Projet</a:t>
            </a:r>
            <a:r>
              <a:rPr lang="en-US" sz="4400" b="1" dirty="0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 </a:t>
            </a:r>
            <a:r>
              <a:rPr lang="en-US" sz="4400" b="1" dirty="0" err="1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Langage</a:t>
            </a:r>
            <a:r>
              <a:rPr lang="en-US" sz="4400" b="1" dirty="0">
                <a:ln/>
                <a:effectLst>
                  <a:reflection blurRad="6350" stA="50000" endA="300" endPos="50000" dist="29997" dir="5400000" sy="-100000" algn="bl" rotWithShape="0"/>
                </a:effectLst>
                <a:latin typeface="Agency FB" panose="020B0503020202020204" pitchFamily="34" charset="0"/>
              </a:rPr>
              <a:t> 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0A8807-EDC8-49EC-9C27-4695B8F98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94" y="4879546"/>
            <a:ext cx="4620584" cy="775494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1800" dirty="0" err="1">
                <a:latin typeface="Agency FB" panose="020B0503020202020204" pitchFamily="34" charset="0"/>
              </a:rPr>
              <a:t>Réaliser</a:t>
            </a:r>
            <a:r>
              <a:rPr lang="en-US" sz="1800" dirty="0">
                <a:latin typeface="Agency FB" panose="020B0503020202020204" pitchFamily="34" charset="0"/>
              </a:rPr>
              <a:t> par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Agency FB" panose="020B0503020202020204" pitchFamily="34" charset="0"/>
              </a:rPr>
              <a:t>Baba Ahmed Fayçal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gency FB" panose="020B0503020202020204" pitchFamily="34" charset="0"/>
              </a:rPr>
              <a:t>Ghamraci</a:t>
            </a:r>
            <a:r>
              <a:rPr lang="en-US" sz="1800" dirty="0">
                <a:latin typeface="Agency FB" panose="020B0503020202020204" pitchFamily="34" charset="0"/>
              </a:rPr>
              <a:t> Rahil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gency FB" panose="020B0503020202020204" pitchFamily="34" charset="0"/>
              </a:rPr>
              <a:t>Khelili</a:t>
            </a:r>
            <a:r>
              <a:rPr lang="en-US" sz="1800" dirty="0">
                <a:latin typeface="Agency FB" panose="020B0503020202020204" pitchFamily="34" charset="0"/>
              </a:rPr>
              <a:t> </a:t>
            </a:r>
            <a:r>
              <a:rPr lang="en-US" sz="1800" dirty="0" err="1">
                <a:latin typeface="Agency FB" panose="020B0503020202020204" pitchFamily="34" charset="0"/>
              </a:rPr>
              <a:t>Houssem</a:t>
            </a:r>
            <a:endParaRPr lang="en-US" sz="1800" dirty="0">
              <a:latin typeface="Agency FB" panose="020B0503020202020204" pitchFamily="34" charset="0"/>
            </a:endParaRPr>
          </a:p>
        </p:txBody>
      </p:sp>
      <p:pic>
        <p:nvPicPr>
          <p:cNvPr id="5" name="Image 4" descr="Connexion technologique abstraite">
            <a:extLst>
              <a:ext uri="{FF2B5EF4-FFF2-40B4-BE49-F238E27FC236}">
                <a16:creationId xmlns:a16="http://schemas.microsoft.com/office/drawing/2014/main" id="{76BB66A0-E8F5-47A9-A7C9-144342CFC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7" r="31266"/>
          <a:stretch/>
        </p:blipFill>
        <p:spPr>
          <a:xfrm>
            <a:off x="643703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8D00FCCC-999F-4E3C-8F9F-E366AA84948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69" y="1877410"/>
            <a:ext cx="1421486" cy="1421486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8942F9F6-A03E-4663-831E-5A2F21696D5C}"/>
              </a:ext>
            </a:extLst>
          </p:cNvPr>
          <p:cNvSpPr txBox="1"/>
          <p:nvPr/>
        </p:nvSpPr>
        <p:spPr>
          <a:xfrm>
            <a:off x="197197" y="206672"/>
            <a:ext cx="623583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 sz="2000" i="0" u="none" strike="noStrike" cap="none" dirty="0"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République Algérienne Démocratique et Populaire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 sz="2000" i="0" u="none" strike="noStrike" cap="none" dirty="0"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Université des Sciences et de la Technologie Houari Boumediene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 sz="2000" i="0" u="none" strike="noStrike" cap="none" dirty="0"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   Faculté d’Electronique et d’Informatique</a:t>
            </a:r>
          </a:p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fr-FR" sz="2000" i="0" u="none" strike="noStrike" cap="none" dirty="0">
                <a:latin typeface="Agency FB" panose="020B0503020202020204" pitchFamily="34" charset="0"/>
                <a:ea typeface="Calibri"/>
                <a:cs typeface="Calibri"/>
                <a:sym typeface="Calibri"/>
              </a:rPr>
              <a:t>  Département Informatique</a:t>
            </a:r>
          </a:p>
        </p:txBody>
      </p:sp>
    </p:spTree>
    <p:extLst>
      <p:ext uri="{BB962C8B-B14F-4D97-AF65-F5344CB8AC3E}">
        <p14:creationId xmlns:p14="http://schemas.microsoft.com/office/powerpoint/2010/main" val="409779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rmAutofit fontScale="90000"/>
          </a:bodyPr>
          <a:lstStyle/>
          <a:p>
            <a:pPr marL="457200" indent="-457200">
              <a:buAutoNum type="arabicParenR" startAt="2"/>
            </a:pPr>
            <a:r>
              <a:rPr lang="fr-FR" sz="3500" b="1" u="sng" dirty="0">
                <a:latin typeface="Bahnschrift Condensed" panose="020B0502040204020203" pitchFamily="34" charset="0"/>
              </a:rPr>
              <a:t>Les fonctions qui permette de mettre chaque mot de la chaine dans une liste chainée : </a:t>
            </a:r>
            <a:endParaRPr lang="fr-FR" sz="3500" dirty="0">
              <a:solidFill>
                <a:srgbClr val="FFFFF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5657A9-1018-428B-8571-754B0DEC8CCE}"/>
              </a:ext>
            </a:extLst>
          </p:cNvPr>
          <p:cNvSpPr txBox="1"/>
          <p:nvPr/>
        </p:nvSpPr>
        <p:spPr>
          <a:xfrm>
            <a:off x="3591364" y="1232731"/>
            <a:ext cx="3903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mots(char* );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1- allouer les chaine m et m1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2- parcourir la chaine caractères par caractères  pour récupérer un mot dans m ou un caractères lexicographiques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3- ajouter m ou m1 a la liste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005110-9094-4E5D-990B-D32E7EB12DB6}"/>
              </a:ext>
            </a:extLst>
          </p:cNvPr>
          <p:cNvSpPr/>
          <p:nvPr/>
        </p:nvSpPr>
        <p:spPr>
          <a:xfrm>
            <a:off x="4166076" y="3250096"/>
            <a:ext cx="626165" cy="387626"/>
          </a:xfrm>
          <a:prstGeom prst="rect">
            <a:avLst/>
          </a:prstGeom>
          <a:solidFill>
            <a:srgbClr val="F3DA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E315B2-46E0-4C50-AF29-7D1B7E0F79CD}"/>
              </a:ext>
            </a:extLst>
          </p:cNvPr>
          <p:cNvSpPr txBox="1"/>
          <p:nvPr/>
        </p:nvSpPr>
        <p:spPr>
          <a:xfrm>
            <a:off x="3760830" y="3250096"/>
            <a:ext cx="327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1D82-2C3F-48DB-8082-1C85C5F578E2}"/>
              </a:ext>
            </a:extLst>
          </p:cNvPr>
          <p:cNvSpPr/>
          <p:nvPr/>
        </p:nvSpPr>
        <p:spPr>
          <a:xfrm>
            <a:off x="4183170" y="3844859"/>
            <a:ext cx="626165" cy="387626"/>
          </a:xfrm>
          <a:prstGeom prst="rect">
            <a:avLst/>
          </a:prstGeom>
          <a:solidFill>
            <a:srgbClr val="F3DA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D1C2556-4BB4-4B90-B822-13B260249E40}"/>
              </a:ext>
            </a:extLst>
          </p:cNvPr>
          <p:cNvSpPr txBox="1"/>
          <p:nvPr/>
        </p:nvSpPr>
        <p:spPr>
          <a:xfrm>
            <a:off x="3700670" y="3844859"/>
            <a:ext cx="40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m1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1174AC-AEEE-4911-89B3-A2B478D52C31}"/>
              </a:ext>
            </a:extLst>
          </p:cNvPr>
          <p:cNvSpPr txBox="1"/>
          <p:nvPr/>
        </p:nvSpPr>
        <p:spPr>
          <a:xfrm>
            <a:off x="1938130" y="3250096"/>
            <a:ext cx="176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Chaine t 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E4A151DA-E246-4118-BB2B-2C8018F7BC4F}"/>
              </a:ext>
            </a:extLst>
          </p:cNvPr>
          <p:cNvCxnSpPr>
            <a:cxnSpLocks/>
          </p:cNvCxnSpPr>
          <p:nvPr/>
        </p:nvCxnSpPr>
        <p:spPr>
          <a:xfrm>
            <a:off x="2850875" y="3648916"/>
            <a:ext cx="807779" cy="286980"/>
          </a:xfrm>
          <a:prstGeom prst="straightConnector1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B7E5692-FFC1-4E0E-9205-E2867548831A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2891760" y="3429000"/>
            <a:ext cx="815536" cy="5762"/>
          </a:xfrm>
          <a:prstGeom prst="straightConnector1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Accolade fermante 22">
            <a:extLst>
              <a:ext uri="{FF2B5EF4-FFF2-40B4-BE49-F238E27FC236}">
                <a16:creationId xmlns:a16="http://schemas.microsoft.com/office/drawing/2014/main" id="{DDAB70FB-B90E-4F50-AE89-0F860F332940}"/>
              </a:ext>
            </a:extLst>
          </p:cNvPr>
          <p:cNvSpPr/>
          <p:nvPr/>
        </p:nvSpPr>
        <p:spPr>
          <a:xfrm>
            <a:off x="4967431" y="3226696"/>
            <a:ext cx="584676" cy="1131419"/>
          </a:xfrm>
          <a:prstGeom prst="rightBrace">
            <a:avLst/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F02E001-99B1-4F4C-A632-8F8AACE09967}"/>
              </a:ext>
            </a:extLst>
          </p:cNvPr>
          <p:cNvSpPr txBox="1"/>
          <p:nvPr/>
        </p:nvSpPr>
        <p:spPr>
          <a:xfrm>
            <a:off x="4313583" y="5585791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</a:t>
            </a:r>
            <a:r>
              <a:rPr lang="fr-FR" sz="2500" dirty="0">
                <a:solidFill>
                  <a:srgbClr val="F3DA03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 </a:t>
            </a:r>
          </a:p>
        </p:txBody>
      </p:sp>
      <p:graphicFrame>
        <p:nvGraphicFramePr>
          <p:cNvPr id="25" name="Tableau 25">
            <a:extLst>
              <a:ext uri="{FF2B5EF4-FFF2-40B4-BE49-F238E27FC236}">
                <a16:creationId xmlns:a16="http://schemas.microsoft.com/office/drawing/2014/main" id="{D37E1BD6-5D5B-4E9A-8447-63929718F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43106"/>
              </p:ext>
            </p:extLst>
          </p:nvPr>
        </p:nvGraphicFramePr>
        <p:xfrm>
          <a:off x="5499677" y="5009704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8CF2795C-0D0A-48FE-8990-849EC923231F}"/>
              </a:ext>
            </a:extLst>
          </p:cNvPr>
          <p:cNvCxnSpPr/>
          <p:nvPr/>
        </p:nvCxnSpPr>
        <p:spPr>
          <a:xfrm flipV="1">
            <a:off x="6287077" y="500970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Tableau 25">
            <a:extLst>
              <a:ext uri="{FF2B5EF4-FFF2-40B4-BE49-F238E27FC236}">
                <a16:creationId xmlns:a16="http://schemas.microsoft.com/office/drawing/2014/main" id="{C24E1F08-1F31-4BF2-8E84-E91055CB1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627248"/>
              </p:ext>
            </p:extLst>
          </p:nvPr>
        </p:nvGraphicFramePr>
        <p:xfrm>
          <a:off x="7067851" y="5009704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3B2585-003C-4702-8B85-61848434A772}"/>
              </a:ext>
            </a:extLst>
          </p:cNvPr>
          <p:cNvCxnSpPr/>
          <p:nvPr/>
        </p:nvCxnSpPr>
        <p:spPr>
          <a:xfrm flipV="1">
            <a:off x="7855251" y="500970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au 25">
            <a:extLst>
              <a:ext uri="{FF2B5EF4-FFF2-40B4-BE49-F238E27FC236}">
                <a16:creationId xmlns:a16="http://schemas.microsoft.com/office/drawing/2014/main" id="{A90EEA1C-73D5-4639-8C54-E84B9DC1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456101"/>
              </p:ext>
            </p:extLst>
          </p:nvPr>
        </p:nvGraphicFramePr>
        <p:xfrm>
          <a:off x="9795174" y="5009704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2B6D7D3-20E8-4E9F-A91B-7B8E81F13506}"/>
              </a:ext>
            </a:extLst>
          </p:cNvPr>
          <p:cNvCxnSpPr/>
          <p:nvPr/>
        </p:nvCxnSpPr>
        <p:spPr>
          <a:xfrm flipV="1">
            <a:off x="9034892" y="508919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C147A47D-E445-46B6-9AD4-87486AB32258}"/>
              </a:ext>
            </a:extLst>
          </p:cNvPr>
          <p:cNvSpPr txBox="1"/>
          <p:nvPr/>
        </p:nvSpPr>
        <p:spPr>
          <a:xfrm>
            <a:off x="8282904" y="5798691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30D3608-0A40-4692-A8B3-2D4DC4427D57}"/>
              </a:ext>
            </a:extLst>
          </p:cNvPr>
          <p:cNvSpPr txBox="1"/>
          <p:nvPr/>
        </p:nvSpPr>
        <p:spPr>
          <a:xfrm>
            <a:off x="6844735" y="3674848"/>
            <a:ext cx="12131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P</a:t>
            </a:r>
          </a:p>
        </p:txBody>
      </p: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C4C3D48D-1BE5-40D6-A1BD-F41AC5052D25}"/>
              </a:ext>
            </a:extLst>
          </p:cNvPr>
          <p:cNvCxnSpPr/>
          <p:nvPr/>
        </p:nvCxnSpPr>
        <p:spPr>
          <a:xfrm>
            <a:off x="5893377" y="3792405"/>
            <a:ext cx="576997" cy="237120"/>
          </a:xfrm>
          <a:prstGeom prst="bentConnector3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5D56FBA-2339-4FAE-9C4C-2479D7296F6F}"/>
              </a:ext>
            </a:extLst>
          </p:cNvPr>
          <p:cNvCxnSpPr>
            <a:cxnSpLocks/>
          </p:cNvCxnSpPr>
          <p:nvPr/>
        </p:nvCxnSpPr>
        <p:spPr>
          <a:xfrm flipH="1">
            <a:off x="6417550" y="4129878"/>
            <a:ext cx="394692" cy="7574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BF6E4A7-5DFC-41EB-8239-3C9DF484ABC4}"/>
              </a:ext>
            </a:extLst>
          </p:cNvPr>
          <p:cNvCxnSpPr>
            <a:cxnSpLocks/>
          </p:cNvCxnSpPr>
          <p:nvPr/>
        </p:nvCxnSpPr>
        <p:spPr>
          <a:xfrm>
            <a:off x="7125455" y="4165079"/>
            <a:ext cx="80415" cy="72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88CB494-C97F-4AEB-9845-8240BED46F21}"/>
              </a:ext>
            </a:extLst>
          </p:cNvPr>
          <p:cNvCxnSpPr>
            <a:cxnSpLocks/>
          </p:cNvCxnSpPr>
          <p:nvPr/>
        </p:nvCxnSpPr>
        <p:spPr>
          <a:xfrm>
            <a:off x="7366358" y="4038672"/>
            <a:ext cx="2282034" cy="801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A2F6AD85-BF46-4061-AD36-21C4E01F9CE6}"/>
              </a:ext>
            </a:extLst>
          </p:cNvPr>
          <p:cNvSpPr txBox="1"/>
          <p:nvPr/>
        </p:nvSpPr>
        <p:spPr>
          <a:xfrm>
            <a:off x="5758688" y="4323936"/>
            <a:ext cx="115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1</a:t>
            </a:r>
            <a:r>
              <a:rPr lang="fr-FR" baseline="300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er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ajout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918FC9E-0000-42DA-98B7-80CF13CCB0F3}"/>
              </a:ext>
            </a:extLst>
          </p:cNvPr>
          <p:cNvSpPr txBox="1"/>
          <p:nvPr/>
        </p:nvSpPr>
        <p:spPr>
          <a:xfrm rot="2620054">
            <a:off x="7008397" y="4382452"/>
            <a:ext cx="120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2</a:t>
            </a:r>
            <a:r>
              <a:rPr lang="fr-FR" baseline="300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ème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ajout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C211963-84C9-4A3B-AD37-E15BEAD16ACF}"/>
              </a:ext>
            </a:extLst>
          </p:cNvPr>
          <p:cNvSpPr txBox="1"/>
          <p:nvPr/>
        </p:nvSpPr>
        <p:spPr>
          <a:xfrm rot="1163955">
            <a:off x="8068278" y="4166664"/>
            <a:ext cx="152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N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ème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ajout  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9760FEF4-7927-4CB1-993C-AED061ADB823}"/>
              </a:ext>
            </a:extLst>
          </p:cNvPr>
          <p:cNvCxnSpPr/>
          <p:nvPr/>
        </p:nvCxnSpPr>
        <p:spPr>
          <a:xfrm flipV="1">
            <a:off x="4718903" y="5015048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353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rmAutofit fontScale="90000"/>
          </a:bodyPr>
          <a:lstStyle/>
          <a:p>
            <a:pPr marL="457200" indent="-457200">
              <a:buAutoNum type="arabicParenR" startAt="2"/>
            </a:pPr>
            <a:r>
              <a:rPr lang="fr-FR" sz="3500" b="1" u="sng" dirty="0">
                <a:latin typeface="Bahnschrift Condensed" panose="020B0502040204020203" pitchFamily="34" charset="0"/>
              </a:rPr>
              <a:t>Les fonctions qui permette de mettre chaque mot de la chaine dans une liste chainée : </a:t>
            </a:r>
            <a:endParaRPr lang="fr-FR" sz="3500" dirty="0">
              <a:solidFill>
                <a:srgbClr val="FFFFF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5657A9-1018-428B-8571-754B0DEC8CCE}"/>
              </a:ext>
            </a:extLst>
          </p:cNvPr>
          <p:cNvSpPr txBox="1"/>
          <p:nvPr/>
        </p:nvSpPr>
        <p:spPr>
          <a:xfrm>
            <a:off x="3591364" y="1232731"/>
            <a:ext cx="390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motsDe</a:t>
            </a:r>
            <a:r>
              <a:rPr lang="fr-FR" dirty="0">
                <a:latin typeface="Bahnschrift Condensed" panose="020B0502040204020203" pitchFamily="34" charset="0"/>
              </a:rPr>
              <a:t>(char* );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1- récupérer la liste des mots (</a:t>
            </a:r>
            <a:r>
              <a:rPr lang="fr-FR" dirty="0" err="1">
                <a:latin typeface="Bahnschrift Condensed" panose="020B0502040204020203" pitchFamily="34" charset="0"/>
              </a:rPr>
              <a:t>listmot</a:t>
            </a:r>
            <a:r>
              <a:rPr lang="fr-FR" dirty="0">
                <a:latin typeface="Bahnschrift Condensed" panose="020B0502040204020203" pitchFamily="34" charset="0"/>
              </a:rPr>
              <a:t>)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2-parcourir la liste des mots si on trouve une occurrence on la supprime et retourner </a:t>
            </a:r>
            <a:r>
              <a:rPr lang="fr-FR" dirty="0" err="1">
                <a:latin typeface="Bahnschrift Condensed" panose="020B0502040204020203" pitchFamily="34" charset="0"/>
              </a:rPr>
              <a:t>listmot</a:t>
            </a:r>
            <a:endParaRPr lang="fr-FR" dirty="0">
              <a:latin typeface="Bahnschrift Condensed" panose="020B0502040204020203" pitchFamily="34" charset="0"/>
            </a:endParaRPr>
          </a:p>
        </p:txBody>
      </p:sp>
      <p:graphicFrame>
        <p:nvGraphicFramePr>
          <p:cNvPr id="34" name="Tableau 25">
            <a:extLst>
              <a:ext uri="{FF2B5EF4-FFF2-40B4-BE49-F238E27FC236}">
                <a16:creationId xmlns:a16="http://schemas.microsoft.com/office/drawing/2014/main" id="{5C00BEDF-2BC3-4330-85A6-F85771106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784459"/>
              </p:ext>
            </p:extLst>
          </p:nvPr>
        </p:nvGraphicFramePr>
        <p:xfrm>
          <a:off x="3197664" y="2927821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F9643EC-247D-4903-974F-1A44217B3DA6}"/>
              </a:ext>
            </a:extLst>
          </p:cNvPr>
          <p:cNvCxnSpPr/>
          <p:nvPr/>
        </p:nvCxnSpPr>
        <p:spPr>
          <a:xfrm flipV="1">
            <a:off x="3985064" y="2927821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9" name="Tableau 25">
            <a:extLst>
              <a:ext uri="{FF2B5EF4-FFF2-40B4-BE49-F238E27FC236}">
                <a16:creationId xmlns:a16="http://schemas.microsoft.com/office/drawing/2014/main" id="{435E98F8-3B17-4B54-B7A3-BD2198599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271225"/>
              </p:ext>
            </p:extLst>
          </p:nvPr>
        </p:nvGraphicFramePr>
        <p:xfrm>
          <a:off x="4765838" y="2927821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FD98935-6AD2-4532-9498-4723A3738F3B}"/>
              </a:ext>
            </a:extLst>
          </p:cNvPr>
          <p:cNvCxnSpPr/>
          <p:nvPr/>
        </p:nvCxnSpPr>
        <p:spPr>
          <a:xfrm flipV="1">
            <a:off x="5553238" y="2927821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Tableau 25">
            <a:extLst>
              <a:ext uri="{FF2B5EF4-FFF2-40B4-BE49-F238E27FC236}">
                <a16:creationId xmlns:a16="http://schemas.microsoft.com/office/drawing/2014/main" id="{33E93C06-AEFF-43BA-AB26-C07857209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51744"/>
              </p:ext>
            </p:extLst>
          </p:nvPr>
        </p:nvGraphicFramePr>
        <p:xfrm>
          <a:off x="8765370" y="2927821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17EBB296-7230-4528-B293-467884651712}"/>
              </a:ext>
            </a:extLst>
          </p:cNvPr>
          <p:cNvCxnSpPr/>
          <p:nvPr/>
        </p:nvCxnSpPr>
        <p:spPr>
          <a:xfrm flipV="1">
            <a:off x="8005088" y="3007309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EB4AC67B-24B4-4B9D-A6DC-1CD814151164}"/>
              </a:ext>
            </a:extLst>
          </p:cNvPr>
          <p:cNvSpPr txBox="1"/>
          <p:nvPr/>
        </p:nvSpPr>
        <p:spPr>
          <a:xfrm>
            <a:off x="7372368" y="3716808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68BAE3E5-6589-4C55-8885-B17CD0222C8D}"/>
              </a:ext>
            </a:extLst>
          </p:cNvPr>
          <p:cNvCxnSpPr/>
          <p:nvPr/>
        </p:nvCxnSpPr>
        <p:spPr>
          <a:xfrm flipV="1">
            <a:off x="2416890" y="2933165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1" name="Tableau 25">
            <a:extLst>
              <a:ext uri="{FF2B5EF4-FFF2-40B4-BE49-F238E27FC236}">
                <a16:creationId xmlns:a16="http://schemas.microsoft.com/office/drawing/2014/main" id="{2DF79406-070A-471D-9710-126FDDA32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67501"/>
              </p:ext>
            </p:extLst>
          </p:nvPr>
        </p:nvGraphicFramePr>
        <p:xfrm>
          <a:off x="6316339" y="2927821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F663CEF3-4D84-4754-A750-723CE9048C72}"/>
              </a:ext>
            </a:extLst>
          </p:cNvPr>
          <p:cNvCxnSpPr/>
          <p:nvPr/>
        </p:nvCxnSpPr>
        <p:spPr>
          <a:xfrm flipV="1">
            <a:off x="7103739" y="2927821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385831EE-7BD6-44CC-B404-8D19D2C1E6FD}"/>
              </a:ext>
            </a:extLst>
          </p:cNvPr>
          <p:cNvSpPr txBox="1"/>
          <p:nvPr/>
        </p:nvSpPr>
        <p:spPr>
          <a:xfrm>
            <a:off x="1653789" y="2859021"/>
            <a:ext cx="10349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listmot</a:t>
            </a:r>
            <a:r>
              <a:rPr lang="fr-FR" sz="2500" dirty="0">
                <a:solidFill>
                  <a:srgbClr val="F3DA03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 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181F06B-D3A6-4B89-B497-C40C2FFE931B}"/>
              </a:ext>
            </a:extLst>
          </p:cNvPr>
          <p:cNvCxnSpPr>
            <a:cxnSpLocks/>
          </p:cNvCxnSpPr>
          <p:nvPr/>
        </p:nvCxnSpPr>
        <p:spPr>
          <a:xfrm flipV="1">
            <a:off x="2510955" y="2927821"/>
            <a:ext cx="495431" cy="232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48391895-5ED4-4D61-84DE-4D22DCA2F647}"/>
              </a:ext>
            </a:extLst>
          </p:cNvPr>
          <p:cNvSpPr/>
          <p:nvPr/>
        </p:nvSpPr>
        <p:spPr>
          <a:xfrm rot="5400000">
            <a:off x="4876273" y="4038953"/>
            <a:ext cx="566530" cy="884582"/>
          </a:xfrm>
          <a:prstGeom prst="rightBrace">
            <a:avLst>
              <a:gd name="adj1" fmla="val 39035"/>
              <a:gd name="adj2" fmla="val 50000"/>
            </a:avLst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8D509F4-2AE2-467F-8482-D5F5EC7CCAE1}"/>
              </a:ext>
            </a:extLst>
          </p:cNvPr>
          <p:cNvSpPr txBox="1"/>
          <p:nvPr/>
        </p:nvSpPr>
        <p:spPr>
          <a:xfrm>
            <a:off x="4459115" y="4808319"/>
            <a:ext cx="175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Libérer la var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A1D4233-6857-4F72-AC74-6CBF5B8E5757}"/>
              </a:ext>
            </a:extLst>
          </p:cNvPr>
          <p:cNvSpPr txBox="1"/>
          <p:nvPr/>
        </p:nvSpPr>
        <p:spPr>
          <a:xfrm>
            <a:off x="4821918" y="5648083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</a:t>
            </a:r>
            <a:r>
              <a:rPr lang="fr-FR" sz="2500" dirty="0">
                <a:solidFill>
                  <a:srgbClr val="F3DA03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 </a:t>
            </a:r>
          </a:p>
        </p:txBody>
      </p:sp>
      <p:graphicFrame>
        <p:nvGraphicFramePr>
          <p:cNvPr id="56" name="Tableau 25">
            <a:extLst>
              <a:ext uri="{FF2B5EF4-FFF2-40B4-BE49-F238E27FC236}">
                <a16:creationId xmlns:a16="http://schemas.microsoft.com/office/drawing/2014/main" id="{EAA8DE85-D334-40CC-B202-D9BD12E9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344233"/>
              </p:ext>
            </p:extLst>
          </p:nvPr>
        </p:nvGraphicFramePr>
        <p:xfrm>
          <a:off x="6008012" y="5071996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65AB62A-9D61-4B90-BC7A-4C0BB6498A7F}"/>
              </a:ext>
            </a:extLst>
          </p:cNvPr>
          <p:cNvCxnSpPr/>
          <p:nvPr/>
        </p:nvCxnSpPr>
        <p:spPr>
          <a:xfrm flipV="1">
            <a:off x="6795412" y="507199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Tableau 25">
            <a:extLst>
              <a:ext uri="{FF2B5EF4-FFF2-40B4-BE49-F238E27FC236}">
                <a16:creationId xmlns:a16="http://schemas.microsoft.com/office/drawing/2014/main" id="{9E8C8414-68AA-4CF2-A505-0DE23C309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2683"/>
              </p:ext>
            </p:extLst>
          </p:nvPr>
        </p:nvGraphicFramePr>
        <p:xfrm>
          <a:off x="7576186" y="5071996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795B7BA1-C749-4DE6-9797-66C7B2A949D2}"/>
              </a:ext>
            </a:extLst>
          </p:cNvPr>
          <p:cNvCxnSpPr/>
          <p:nvPr/>
        </p:nvCxnSpPr>
        <p:spPr>
          <a:xfrm flipV="1">
            <a:off x="8363586" y="507199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au 25">
            <a:extLst>
              <a:ext uri="{FF2B5EF4-FFF2-40B4-BE49-F238E27FC236}">
                <a16:creationId xmlns:a16="http://schemas.microsoft.com/office/drawing/2014/main" id="{A3A5F0B6-3866-4945-9C55-EB52E9CEB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882868"/>
              </p:ext>
            </p:extLst>
          </p:nvPr>
        </p:nvGraphicFramePr>
        <p:xfrm>
          <a:off x="10303509" y="5071996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AA7A77-6DBD-4CEE-AE80-3E9CC0B604D2}"/>
              </a:ext>
            </a:extLst>
          </p:cNvPr>
          <p:cNvCxnSpPr/>
          <p:nvPr/>
        </p:nvCxnSpPr>
        <p:spPr>
          <a:xfrm flipV="1">
            <a:off x="9543227" y="515148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B252D3F0-BCCE-421A-BE7E-426388A0134C}"/>
              </a:ext>
            </a:extLst>
          </p:cNvPr>
          <p:cNvSpPr txBox="1"/>
          <p:nvPr/>
        </p:nvSpPr>
        <p:spPr>
          <a:xfrm>
            <a:off x="8791239" y="5860983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8F344BF-E071-4CC7-9251-891D630A7789}"/>
              </a:ext>
            </a:extLst>
          </p:cNvPr>
          <p:cNvCxnSpPr/>
          <p:nvPr/>
        </p:nvCxnSpPr>
        <p:spPr>
          <a:xfrm flipV="1">
            <a:off x="5227238" y="5077340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AAE7F000-A06E-4333-BBE8-7CC67D9723BF}"/>
              </a:ext>
            </a:extLst>
          </p:cNvPr>
          <p:cNvSpPr txBox="1"/>
          <p:nvPr/>
        </p:nvSpPr>
        <p:spPr>
          <a:xfrm>
            <a:off x="1829048" y="3611630"/>
            <a:ext cx="68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lmot</a:t>
            </a:r>
            <a:endParaRPr lang="fr-FR" dirty="0">
              <a:solidFill>
                <a:srgbClr val="F3DA0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2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Autofit/>
          </a:bodyPr>
          <a:lstStyle/>
          <a:p>
            <a:pPr marL="342900" indent="-342900"/>
            <a:r>
              <a:rPr lang="fr-FR" sz="3500" b="1" dirty="0">
                <a:latin typeface="Bahnschrift Condensed" panose="020B0502040204020203" pitchFamily="34" charset="0"/>
              </a:rPr>
              <a:t>3) </a:t>
            </a:r>
            <a:r>
              <a:rPr lang="fr-FR" sz="3500" b="1" u="sng" dirty="0">
                <a:latin typeface="Bahnschrift Condensed" panose="020B0502040204020203" pitchFamily="34" charset="0"/>
              </a:rPr>
              <a:t>Les fonctions qui permette de calculer le nbr d’</a:t>
            </a:r>
            <a:r>
              <a:rPr lang="fr-FR" sz="3500" b="1" u="sng" dirty="0" err="1">
                <a:latin typeface="Bahnschrift Condensed" panose="020B0502040204020203" pitchFamily="34" charset="0"/>
              </a:rPr>
              <a:t>occupence</a:t>
            </a:r>
            <a:r>
              <a:rPr lang="fr-FR" sz="3500" b="1" u="sng" dirty="0">
                <a:latin typeface="Bahnschrift Condensed" panose="020B0502040204020203" pitchFamily="34" charset="0"/>
              </a:rPr>
              <a:t> de chaque mot du texte (en utilisons la liste des mots) : </a:t>
            </a:r>
            <a:endParaRPr lang="fr-FR" sz="3500" dirty="0">
              <a:solidFill>
                <a:srgbClr val="FFFFFF"/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A1D4233-6857-4F72-AC74-6CBF5B8E5757}"/>
              </a:ext>
            </a:extLst>
          </p:cNvPr>
          <p:cNvSpPr txBox="1"/>
          <p:nvPr/>
        </p:nvSpPr>
        <p:spPr>
          <a:xfrm>
            <a:off x="792222" y="2713431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 </a:t>
            </a:r>
          </a:p>
        </p:txBody>
      </p:sp>
      <p:graphicFrame>
        <p:nvGraphicFramePr>
          <p:cNvPr id="56" name="Tableau 25">
            <a:extLst>
              <a:ext uri="{FF2B5EF4-FFF2-40B4-BE49-F238E27FC236}">
                <a16:creationId xmlns:a16="http://schemas.microsoft.com/office/drawing/2014/main" id="{EAA8DE85-D334-40CC-B202-D9BD12E9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872168"/>
              </p:ext>
            </p:extLst>
          </p:nvPr>
        </p:nvGraphicFramePr>
        <p:xfrm>
          <a:off x="1978316" y="2137344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65AB62A-9D61-4B90-BC7A-4C0BB6498A7F}"/>
              </a:ext>
            </a:extLst>
          </p:cNvPr>
          <p:cNvCxnSpPr/>
          <p:nvPr/>
        </p:nvCxnSpPr>
        <p:spPr>
          <a:xfrm flipV="1">
            <a:off x="2765716" y="213734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Tableau 25">
            <a:extLst>
              <a:ext uri="{FF2B5EF4-FFF2-40B4-BE49-F238E27FC236}">
                <a16:creationId xmlns:a16="http://schemas.microsoft.com/office/drawing/2014/main" id="{9E8C8414-68AA-4CF2-A505-0DE23C309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07911"/>
              </p:ext>
            </p:extLst>
          </p:nvPr>
        </p:nvGraphicFramePr>
        <p:xfrm>
          <a:off x="3546490" y="2137344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795B7BA1-C749-4DE6-9797-66C7B2A949D2}"/>
              </a:ext>
            </a:extLst>
          </p:cNvPr>
          <p:cNvCxnSpPr/>
          <p:nvPr/>
        </p:nvCxnSpPr>
        <p:spPr>
          <a:xfrm flipV="1">
            <a:off x="4333890" y="213734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au 25">
            <a:extLst>
              <a:ext uri="{FF2B5EF4-FFF2-40B4-BE49-F238E27FC236}">
                <a16:creationId xmlns:a16="http://schemas.microsoft.com/office/drawing/2014/main" id="{A3A5F0B6-3866-4945-9C55-EB52E9CEB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58054"/>
              </p:ext>
            </p:extLst>
          </p:nvPr>
        </p:nvGraphicFramePr>
        <p:xfrm>
          <a:off x="7625535" y="2137344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1AA7A77-6DBD-4CEE-AE80-3E9CC0B604D2}"/>
              </a:ext>
            </a:extLst>
          </p:cNvPr>
          <p:cNvCxnSpPr/>
          <p:nvPr/>
        </p:nvCxnSpPr>
        <p:spPr>
          <a:xfrm flipV="1">
            <a:off x="6865253" y="221683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B252D3F0-BCCE-421A-BE7E-426388A0134C}"/>
              </a:ext>
            </a:extLst>
          </p:cNvPr>
          <p:cNvSpPr txBox="1"/>
          <p:nvPr/>
        </p:nvSpPr>
        <p:spPr>
          <a:xfrm>
            <a:off x="6153015" y="2926331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8F344BF-E071-4CC7-9251-891D630A7789}"/>
              </a:ext>
            </a:extLst>
          </p:cNvPr>
          <p:cNvCxnSpPr/>
          <p:nvPr/>
        </p:nvCxnSpPr>
        <p:spPr>
          <a:xfrm flipV="1">
            <a:off x="1197542" y="2142688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Tableau 25">
            <a:extLst>
              <a:ext uri="{FF2B5EF4-FFF2-40B4-BE49-F238E27FC236}">
                <a16:creationId xmlns:a16="http://schemas.microsoft.com/office/drawing/2014/main" id="{E1E1FD76-24DF-48E6-A1C3-57A00151D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09605"/>
              </p:ext>
            </p:extLst>
          </p:nvPr>
        </p:nvGraphicFramePr>
        <p:xfrm>
          <a:off x="5143839" y="2126893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F3FE1F2-21F4-41C7-9FAC-F9F81E80FCA8}"/>
              </a:ext>
            </a:extLst>
          </p:cNvPr>
          <p:cNvCxnSpPr/>
          <p:nvPr/>
        </p:nvCxnSpPr>
        <p:spPr>
          <a:xfrm flipV="1">
            <a:off x="5931239" y="212689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3E90FEE-2594-4EE6-A30C-AC0364E5C045}"/>
              </a:ext>
            </a:extLst>
          </p:cNvPr>
          <p:cNvSpPr txBox="1"/>
          <p:nvPr/>
        </p:nvSpPr>
        <p:spPr>
          <a:xfrm>
            <a:off x="1709529" y="3766930"/>
            <a:ext cx="767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On met le premier mot de la liste l au liste q et on appel la fonction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Frequence</a:t>
            </a:r>
            <a:r>
              <a:rPr lang="fr-FR" dirty="0">
                <a:latin typeface="Bahnschrift Condensed" panose="020B0502040204020203" pitchFamily="34" charset="0"/>
              </a:rPr>
              <a:t> qui va </a:t>
            </a:r>
            <a:r>
              <a:rPr lang="fr-FR" dirty="0" err="1">
                <a:latin typeface="Bahnschrift Condensed" panose="020B0502040204020203" pitchFamily="34" charset="0"/>
              </a:rPr>
              <a:t>retouner</a:t>
            </a:r>
            <a:r>
              <a:rPr lang="fr-FR" dirty="0">
                <a:latin typeface="Bahnschrift Condensed" panose="020B0502040204020203" pitchFamily="34" charset="0"/>
              </a:rPr>
              <a:t> le nombre d’occurrence et la liste des mots sera modifier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7492135-D9EC-4107-A7EB-7BE523F8C7C8}"/>
              </a:ext>
            </a:extLst>
          </p:cNvPr>
          <p:cNvSpPr txBox="1"/>
          <p:nvPr/>
        </p:nvSpPr>
        <p:spPr>
          <a:xfrm>
            <a:off x="5517763" y="5599484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</a:t>
            </a:r>
            <a:r>
              <a:rPr lang="fr-FR" sz="2500" dirty="0">
                <a:solidFill>
                  <a:srgbClr val="F3DA03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 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1BC69A90-C832-4B5F-BAA9-E0C0B9D0EB67}"/>
              </a:ext>
            </a:extLst>
          </p:cNvPr>
          <p:cNvCxnSpPr/>
          <p:nvPr/>
        </p:nvCxnSpPr>
        <p:spPr>
          <a:xfrm flipV="1">
            <a:off x="5831079" y="495660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au 25">
            <a:extLst>
              <a:ext uri="{FF2B5EF4-FFF2-40B4-BE49-F238E27FC236}">
                <a16:creationId xmlns:a16="http://schemas.microsoft.com/office/drawing/2014/main" id="{2BD925FC-4E04-47F9-B31E-871D2A619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380086"/>
              </p:ext>
            </p:extLst>
          </p:nvPr>
        </p:nvGraphicFramePr>
        <p:xfrm>
          <a:off x="6611853" y="4956604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P.svt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48E2D2E-EE64-4FF3-A0A2-58217528ABBF}"/>
              </a:ext>
            </a:extLst>
          </p:cNvPr>
          <p:cNvCxnSpPr/>
          <p:nvPr/>
        </p:nvCxnSpPr>
        <p:spPr>
          <a:xfrm flipV="1">
            <a:off x="7399253" y="495660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Tableau 25">
            <a:extLst>
              <a:ext uri="{FF2B5EF4-FFF2-40B4-BE49-F238E27FC236}">
                <a16:creationId xmlns:a16="http://schemas.microsoft.com/office/drawing/2014/main" id="{37EFBBF2-050F-4DAE-A62A-920F01FAE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89292"/>
              </p:ext>
            </p:extLst>
          </p:nvPr>
        </p:nvGraphicFramePr>
        <p:xfrm>
          <a:off x="9030866" y="4956604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F380F421-D866-4AEE-A1E6-51376E8DD74B}"/>
              </a:ext>
            </a:extLst>
          </p:cNvPr>
          <p:cNvCxnSpPr/>
          <p:nvPr/>
        </p:nvCxnSpPr>
        <p:spPr>
          <a:xfrm flipV="1">
            <a:off x="8270584" y="503609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245D6A39-52DE-4F18-83D5-359A173685D6}"/>
              </a:ext>
            </a:extLst>
          </p:cNvPr>
          <p:cNvSpPr txBox="1"/>
          <p:nvPr/>
        </p:nvSpPr>
        <p:spPr>
          <a:xfrm>
            <a:off x="7518596" y="5766990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CEDD536E-3243-4F22-A710-FDB0EEF15F44}"/>
              </a:ext>
            </a:extLst>
          </p:cNvPr>
          <p:cNvSpPr txBox="1"/>
          <p:nvPr/>
        </p:nvSpPr>
        <p:spPr>
          <a:xfrm>
            <a:off x="496895" y="5527347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</a:t>
            </a:r>
            <a:r>
              <a:rPr lang="fr-FR" sz="2500" dirty="0">
                <a:solidFill>
                  <a:srgbClr val="F3DA03"/>
                </a:solidFill>
                <a:highlight>
                  <a:srgbClr val="FFFF00"/>
                </a:highlight>
                <a:latin typeface="Bahnschrift Condensed" panose="020B0502040204020203" pitchFamily="34" charset="0"/>
              </a:rPr>
              <a:t> 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543BAC51-91CD-476C-A84A-451BE985126C}"/>
              </a:ext>
            </a:extLst>
          </p:cNvPr>
          <p:cNvCxnSpPr/>
          <p:nvPr/>
        </p:nvCxnSpPr>
        <p:spPr>
          <a:xfrm flipV="1">
            <a:off x="902215" y="495660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BEDA348A-7225-49A6-A07B-F9AB133F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19949"/>
              </p:ext>
            </p:extLst>
          </p:nvPr>
        </p:nvGraphicFramePr>
        <p:xfrm>
          <a:off x="1662497" y="4949139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89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23069D0-2464-449C-97E4-41983971D42F}"/>
              </a:ext>
            </a:extLst>
          </p:cNvPr>
          <p:cNvCxnSpPr/>
          <p:nvPr/>
        </p:nvCxnSpPr>
        <p:spPr>
          <a:xfrm>
            <a:off x="4860235" y="4760843"/>
            <a:ext cx="0" cy="1620079"/>
          </a:xfrm>
          <a:prstGeom prst="line">
            <a:avLst/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30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Autofit/>
          </a:bodyPr>
          <a:lstStyle/>
          <a:p>
            <a:r>
              <a:rPr lang="fr-FR" sz="3000" b="1" dirty="0">
                <a:latin typeface="Bahnschrift Condensed" panose="020B0502040204020203" pitchFamily="34" charset="0"/>
              </a:rPr>
              <a:t>4)    </a:t>
            </a:r>
            <a:r>
              <a:rPr lang="fr-FR" sz="3000" b="1" u="sng" dirty="0">
                <a:latin typeface="Bahnschrift Condensed" panose="020B0502040204020203" pitchFamily="34" charset="0"/>
              </a:rPr>
              <a:t>Les fonctions qui permette de crée une lise de contexte d’un mot donné </a:t>
            </a:r>
            <a:br>
              <a:rPr lang="fr-FR" sz="3000" b="1" u="sng" dirty="0">
                <a:latin typeface="Bahnschrift Condensed" panose="020B0502040204020203" pitchFamily="34" charset="0"/>
              </a:rPr>
            </a:br>
            <a:r>
              <a:rPr lang="fr-FR" sz="3000" b="1" dirty="0">
                <a:latin typeface="Bahnschrift Condensed" panose="020B0502040204020203" pitchFamily="34" charset="0"/>
              </a:rPr>
              <a:t>       </a:t>
            </a:r>
            <a:r>
              <a:rPr lang="fr-FR" sz="3000" b="1" u="sng" dirty="0">
                <a:latin typeface="Bahnschrift Condensed" panose="020B0502040204020203" pitchFamily="34" charset="0"/>
              </a:rPr>
              <a:t>(en utilisons la chaine qui contient le texte)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8B4B81-1C07-48B7-B8B9-3FBF1D9A7E9E}"/>
              </a:ext>
            </a:extLst>
          </p:cNvPr>
          <p:cNvSpPr txBox="1"/>
          <p:nvPr/>
        </p:nvSpPr>
        <p:spPr>
          <a:xfrm>
            <a:off x="1346717" y="1831191"/>
            <a:ext cx="738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On appel la fonctions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mots </a:t>
            </a:r>
            <a:r>
              <a:rPr lang="fr-FR" dirty="0">
                <a:latin typeface="Bahnschrift Condensed" panose="020B0502040204020203" pitchFamily="34" charset="0"/>
              </a:rPr>
              <a:t>pour avoir la liste de toute les mots et on cherche mot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01584FC-D0C5-46DA-A746-A6E778DAE84A}"/>
              </a:ext>
            </a:extLst>
          </p:cNvPr>
          <p:cNvSpPr txBox="1"/>
          <p:nvPr/>
        </p:nvSpPr>
        <p:spPr>
          <a:xfrm>
            <a:off x="405246" y="2161456"/>
            <a:ext cx="1866124" cy="67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Exemple on cherche le contexte de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emma</a:t>
            </a:r>
            <a:endParaRPr lang="fr-FR" dirty="0">
              <a:solidFill>
                <a:srgbClr val="F3DA03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8C144C-53A4-4156-98C5-F3D961769E38}"/>
              </a:ext>
            </a:extLst>
          </p:cNvPr>
          <p:cNvSpPr txBox="1"/>
          <p:nvPr/>
        </p:nvSpPr>
        <p:spPr>
          <a:xfrm>
            <a:off x="2088846" y="2892940"/>
            <a:ext cx="6538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 </a:t>
            </a:r>
          </a:p>
        </p:txBody>
      </p:sp>
      <p:graphicFrame>
        <p:nvGraphicFramePr>
          <p:cNvPr id="13" name="Tableau 25">
            <a:extLst>
              <a:ext uri="{FF2B5EF4-FFF2-40B4-BE49-F238E27FC236}">
                <a16:creationId xmlns:a16="http://schemas.microsoft.com/office/drawing/2014/main" id="{6F6A5A08-2D1C-4BB7-AFC2-FDF111DB8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13708"/>
              </p:ext>
            </p:extLst>
          </p:nvPr>
        </p:nvGraphicFramePr>
        <p:xfrm>
          <a:off x="3274940" y="2316853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860DF66-E1A0-44F8-AE4B-D1B25F4FF043}"/>
              </a:ext>
            </a:extLst>
          </p:cNvPr>
          <p:cNvCxnSpPr/>
          <p:nvPr/>
        </p:nvCxnSpPr>
        <p:spPr>
          <a:xfrm flipV="1">
            <a:off x="4062340" y="231685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au 25">
            <a:extLst>
              <a:ext uri="{FF2B5EF4-FFF2-40B4-BE49-F238E27FC236}">
                <a16:creationId xmlns:a16="http://schemas.microsoft.com/office/drawing/2014/main" id="{5862EEBD-4313-471E-8165-798C2061F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59808"/>
              </p:ext>
            </p:extLst>
          </p:nvPr>
        </p:nvGraphicFramePr>
        <p:xfrm>
          <a:off x="4843114" y="2316853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5D47B2E-D7E0-48E0-8FE4-540D7F151F50}"/>
              </a:ext>
            </a:extLst>
          </p:cNvPr>
          <p:cNvCxnSpPr/>
          <p:nvPr/>
        </p:nvCxnSpPr>
        <p:spPr>
          <a:xfrm flipV="1">
            <a:off x="5630514" y="231685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au 25">
            <a:extLst>
              <a:ext uri="{FF2B5EF4-FFF2-40B4-BE49-F238E27FC236}">
                <a16:creationId xmlns:a16="http://schemas.microsoft.com/office/drawing/2014/main" id="{56C194DE-5FED-4EAF-B50D-7CB59A418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04581"/>
              </p:ext>
            </p:extLst>
          </p:nvPr>
        </p:nvGraphicFramePr>
        <p:xfrm>
          <a:off x="8922159" y="2316853"/>
          <a:ext cx="787400" cy="1224465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m ou m1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6817F66-7C45-4467-9DFA-8D47F8378355}"/>
              </a:ext>
            </a:extLst>
          </p:cNvPr>
          <p:cNvCxnSpPr/>
          <p:nvPr/>
        </p:nvCxnSpPr>
        <p:spPr>
          <a:xfrm flipV="1">
            <a:off x="8161877" y="2396341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EF5CEE12-1E50-4363-8ABD-058BE762EFAE}"/>
              </a:ext>
            </a:extLst>
          </p:cNvPr>
          <p:cNvSpPr txBox="1"/>
          <p:nvPr/>
        </p:nvSpPr>
        <p:spPr>
          <a:xfrm>
            <a:off x="7449639" y="3105840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6A01154-3448-4F5E-ACCD-C2EFE2F1BD33}"/>
              </a:ext>
            </a:extLst>
          </p:cNvPr>
          <p:cNvCxnSpPr/>
          <p:nvPr/>
        </p:nvCxnSpPr>
        <p:spPr>
          <a:xfrm flipV="1">
            <a:off x="2494166" y="2322197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au 25">
            <a:extLst>
              <a:ext uri="{FF2B5EF4-FFF2-40B4-BE49-F238E27FC236}">
                <a16:creationId xmlns:a16="http://schemas.microsoft.com/office/drawing/2014/main" id="{AA3C2EEC-F17B-46B2-AF59-0DFF4B1E2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118157"/>
              </p:ext>
            </p:extLst>
          </p:nvPr>
        </p:nvGraphicFramePr>
        <p:xfrm>
          <a:off x="6440463" y="2306402"/>
          <a:ext cx="787400" cy="1168770"/>
        </p:xfrm>
        <a:graphic>
          <a:graphicData uri="http://schemas.openxmlformats.org/drawingml/2006/table">
            <a:tbl>
              <a:tblPr firstRow="1" bandRow="1">
                <a:solidFill>
                  <a:srgbClr val="F3DA03"/>
                </a:solidFill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712051472"/>
                    </a:ext>
                  </a:extLst>
                </a:gridCol>
              </a:tblGrid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299190"/>
                  </a:ext>
                </a:extLst>
              </a:tr>
              <a:tr h="58438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n>
                            <a:solidFill>
                              <a:srgbClr val="F3DA03"/>
                            </a:solidFill>
                          </a:ln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l.svt</a:t>
                      </a:r>
                      <a:endParaRPr lang="fr-FR" sz="1800" dirty="0">
                        <a:ln>
                          <a:solidFill>
                            <a:srgbClr val="F3DA03"/>
                          </a:solidFill>
                        </a:ln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167215"/>
                  </a:ext>
                </a:extLst>
              </a:tr>
            </a:tbl>
          </a:graphicData>
        </a:graphic>
      </p:graphicFrame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EEB954E6-2760-4051-9943-22A0A0CCB9D2}"/>
              </a:ext>
            </a:extLst>
          </p:cNvPr>
          <p:cNvCxnSpPr/>
          <p:nvPr/>
        </p:nvCxnSpPr>
        <p:spPr>
          <a:xfrm flipV="1">
            <a:off x="7227863" y="230640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9304258F-C173-404D-8456-06658310639E}"/>
              </a:ext>
            </a:extLst>
          </p:cNvPr>
          <p:cNvSpPr txBox="1"/>
          <p:nvPr/>
        </p:nvSpPr>
        <p:spPr>
          <a:xfrm>
            <a:off x="4617945" y="3975263"/>
            <a:ext cx="101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Pcontexte</a:t>
            </a:r>
            <a:endParaRPr lang="fr-FR" dirty="0">
              <a:solidFill>
                <a:srgbClr val="F3DA03"/>
              </a:solidFill>
              <a:latin typeface="Bahnschrift Condensed" panose="020B0502040204020203" pitchFamily="34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A5465C28-A871-4835-9BD5-FD51634CBE24}"/>
              </a:ext>
            </a:extLst>
          </p:cNvPr>
          <p:cNvCxnSpPr>
            <a:cxnSpLocks/>
          </p:cNvCxnSpPr>
          <p:nvPr/>
        </p:nvCxnSpPr>
        <p:spPr>
          <a:xfrm flipV="1">
            <a:off x="5236814" y="3605931"/>
            <a:ext cx="90966" cy="3733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D3590991-3DBE-4792-A8ED-644D2AC99DBD}"/>
              </a:ext>
            </a:extLst>
          </p:cNvPr>
          <p:cNvSpPr txBox="1"/>
          <p:nvPr/>
        </p:nvSpPr>
        <p:spPr>
          <a:xfrm>
            <a:off x="848495" y="5495730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q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A5DDE8B6-AEA0-48F1-890C-E6A475E2212D}"/>
              </a:ext>
            </a:extLst>
          </p:cNvPr>
          <p:cNvCxnSpPr/>
          <p:nvPr/>
        </p:nvCxnSpPr>
        <p:spPr>
          <a:xfrm flipV="1">
            <a:off x="1151002" y="479603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au 5">
            <a:extLst>
              <a:ext uri="{FF2B5EF4-FFF2-40B4-BE49-F238E27FC236}">
                <a16:creationId xmlns:a16="http://schemas.microsoft.com/office/drawing/2014/main" id="{C54D2151-202E-4E55-AB50-F7CE32258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378196"/>
              </p:ext>
            </p:extLst>
          </p:nvPr>
        </p:nvGraphicFramePr>
        <p:xfrm>
          <a:off x="1911284" y="4788571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ABB777A-9186-4373-AD8A-A6642DFCCCAD}"/>
              </a:ext>
            </a:extLst>
          </p:cNvPr>
          <p:cNvCxnSpPr>
            <a:cxnSpLocks/>
          </p:cNvCxnSpPr>
          <p:nvPr/>
        </p:nvCxnSpPr>
        <p:spPr>
          <a:xfrm flipV="1">
            <a:off x="5369266" y="3406836"/>
            <a:ext cx="860169" cy="590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A0B0DBF-757D-4E03-9E99-D0974A50A8A6}"/>
              </a:ext>
            </a:extLst>
          </p:cNvPr>
          <p:cNvSpPr txBox="1"/>
          <p:nvPr/>
        </p:nvSpPr>
        <p:spPr>
          <a:xfrm>
            <a:off x="4912757" y="3598960"/>
            <a:ext cx="6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(1)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98BCAC8-A8E5-4155-87FC-F3A0649F82C7}"/>
              </a:ext>
            </a:extLst>
          </p:cNvPr>
          <p:cNvSpPr txBox="1"/>
          <p:nvPr/>
        </p:nvSpPr>
        <p:spPr>
          <a:xfrm>
            <a:off x="5709874" y="3627827"/>
            <a:ext cx="6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(2)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61B5E5F-E24B-40DF-A7A7-773860DBEA8A}"/>
              </a:ext>
            </a:extLst>
          </p:cNvPr>
          <p:cNvSpPr txBox="1"/>
          <p:nvPr/>
        </p:nvSpPr>
        <p:spPr>
          <a:xfrm>
            <a:off x="1261444" y="4208546"/>
            <a:ext cx="6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(1)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ACFA537-E79B-4108-8633-F6DC8640F307}"/>
              </a:ext>
            </a:extLst>
          </p:cNvPr>
          <p:cNvCxnSpPr/>
          <p:nvPr/>
        </p:nvCxnSpPr>
        <p:spPr>
          <a:xfrm>
            <a:off x="4189445" y="4393212"/>
            <a:ext cx="0" cy="1923612"/>
          </a:xfrm>
          <a:prstGeom prst="line">
            <a:avLst/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E67E3714-F185-4152-9628-E6E89C68A078}"/>
              </a:ext>
            </a:extLst>
          </p:cNvPr>
          <p:cNvSpPr txBox="1"/>
          <p:nvPr/>
        </p:nvSpPr>
        <p:spPr>
          <a:xfrm>
            <a:off x="4912756" y="4577878"/>
            <a:ext cx="536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On vérifier d’abord si 9 n’existe pas dans la liste des contextes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ABFE8F5-35A3-4801-961A-F3085220E2F1}"/>
              </a:ext>
            </a:extLst>
          </p:cNvPr>
          <p:cNvSpPr txBox="1"/>
          <p:nvPr/>
        </p:nvSpPr>
        <p:spPr>
          <a:xfrm>
            <a:off x="4554180" y="5837857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q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CE6E5BCB-E276-4262-A88F-D25983E14E1E}"/>
              </a:ext>
            </a:extLst>
          </p:cNvPr>
          <p:cNvCxnSpPr/>
          <p:nvPr/>
        </p:nvCxnSpPr>
        <p:spPr>
          <a:xfrm flipV="1">
            <a:off x="4856687" y="513816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au 5">
            <a:extLst>
              <a:ext uri="{FF2B5EF4-FFF2-40B4-BE49-F238E27FC236}">
                <a16:creationId xmlns:a16="http://schemas.microsoft.com/office/drawing/2014/main" id="{FE9ADD28-0C04-4A2D-AF34-D5C26231F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673255"/>
              </p:ext>
            </p:extLst>
          </p:nvPr>
        </p:nvGraphicFramePr>
        <p:xfrm>
          <a:off x="5616969" y="5130698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6AA63790-351E-487A-A8C4-FD702713FB65}"/>
              </a:ext>
            </a:extLst>
          </p:cNvPr>
          <p:cNvSpPr txBox="1"/>
          <p:nvPr/>
        </p:nvSpPr>
        <p:spPr>
          <a:xfrm>
            <a:off x="6672858" y="4981350"/>
            <a:ext cx="6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(2)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C05AE513-8413-494D-9F8A-A2348BD2D2B0}"/>
              </a:ext>
            </a:extLst>
          </p:cNvPr>
          <p:cNvCxnSpPr/>
          <p:nvPr/>
        </p:nvCxnSpPr>
        <p:spPr>
          <a:xfrm flipV="1">
            <a:off x="6540421" y="5139568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Tableau 5">
            <a:extLst>
              <a:ext uri="{FF2B5EF4-FFF2-40B4-BE49-F238E27FC236}">
                <a16:creationId xmlns:a16="http://schemas.microsoft.com/office/drawing/2014/main" id="{8BE2A63C-3600-406A-8FE4-A020CDFFC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627269"/>
              </p:ext>
            </p:extLst>
          </p:nvPr>
        </p:nvGraphicFramePr>
        <p:xfrm>
          <a:off x="7299226" y="5130698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931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Autofit/>
          </a:bodyPr>
          <a:lstStyle/>
          <a:p>
            <a:r>
              <a:rPr lang="fr-FR" sz="3500" b="1" dirty="0">
                <a:latin typeface="Bahnschrift Condensed" panose="020B0502040204020203" pitchFamily="34" charset="0"/>
              </a:rPr>
              <a:t>5) </a:t>
            </a:r>
            <a:r>
              <a:rPr lang="fr-FR" sz="3500" b="1" u="sng" dirty="0">
                <a:latin typeface="Bahnschrift Condensed" panose="020B0502040204020203" pitchFamily="34" charset="0"/>
              </a:rPr>
              <a:t>Les fonctions de crée la structure </a:t>
            </a:r>
            <a:r>
              <a:rPr lang="fr-FR" sz="3500" b="1" u="sng" dirty="0" err="1">
                <a:latin typeface="Bahnschrift Condensed" panose="020B0502040204020203" pitchFamily="34" charset="0"/>
              </a:rPr>
              <a:t>dictContexte</a:t>
            </a:r>
            <a:r>
              <a:rPr lang="fr-FR" sz="3500" b="1" u="sng" dirty="0">
                <a:latin typeface="Bahnschrift Condensed" panose="020B0502040204020203" pitchFamily="34" charset="0"/>
              </a:rPr>
              <a:t>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1F02F24-C81D-4283-B7C8-F6DC1053D0B3}"/>
              </a:ext>
            </a:extLst>
          </p:cNvPr>
          <p:cNvSpPr txBox="1"/>
          <p:nvPr/>
        </p:nvSpPr>
        <p:spPr>
          <a:xfrm>
            <a:off x="1203649" y="1759389"/>
            <a:ext cx="779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Chaque mot de la liste p1 est stocker dans la structure 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et envoyer a la fonction 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contexte1</a:t>
            </a:r>
            <a:r>
              <a:rPr lang="fr-FR" dirty="0">
                <a:latin typeface="Bahnschrift Condensed" panose="020B0502040204020203" pitchFamily="34" charset="0"/>
              </a:rPr>
              <a:t> pour récupérer sa liste de contexte 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CEC29BD-EFEA-4AAB-90EE-97F679AB194F}"/>
              </a:ext>
            </a:extLst>
          </p:cNvPr>
          <p:cNvSpPr txBox="1"/>
          <p:nvPr/>
        </p:nvSpPr>
        <p:spPr>
          <a:xfrm>
            <a:off x="1428425" y="3637315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q</a:t>
            </a:r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7E5DAEB-CB79-4A97-ACAD-3D5A3ED218FF}"/>
              </a:ext>
            </a:extLst>
          </p:cNvPr>
          <p:cNvCxnSpPr/>
          <p:nvPr/>
        </p:nvCxnSpPr>
        <p:spPr>
          <a:xfrm flipV="1">
            <a:off x="1730932" y="2937621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53" name="Tableau 5">
            <a:extLst>
              <a:ext uri="{FF2B5EF4-FFF2-40B4-BE49-F238E27FC236}">
                <a16:creationId xmlns:a16="http://schemas.microsoft.com/office/drawing/2014/main" id="{11C9564F-7679-4390-8E06-E9988B9A0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90235"/>
              </p:ext>
            </p:extLst>
          </p:nvPr>
        </p:nvGraphicFramePr>
        <p:xfrm>
          <a:off x="2491214" y="2930156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4D3D66AC-7260-452A-973E-31E77EB18E37}"/>
              </a:ext>
            </a:extLst>
          </p:cNvPr>
          <p:cNvCxnSpPr/>
          <p:nvPr/>
        </p:nvCxnSpPr>
        <p:spPr>
          <a:xfrm flipV="1">
            <a:off x="3414666" y="293902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4" name="Tableau 5">
            <a:extLst>
              <a:ext uri="{FF2B5EF4-FFF2-40B4-BE49-F238E27FC236}">
                <a16:creationId xmlns:a16="http://schemas.microsoft.com/office/drawing/2014/main" id="{6F69D0C9-CC94-4E3C-9577-981F20F0D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773045"/>
              </p:ext>
            </p:extLst>
          </p:nvPr>
        </p:nvGraphicFramePr>
        <p:xfrm>
          <a:off x="4173471" y="2930156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3FE8029F-6E25-436C-8280-42853FAE6498}"/>
              </a:ext>
            </a:extLst>
          </p:cNvPr>
          <p:cNvCxnSpPr/>
          <p:nvPr/>
        </p:nvCxnSpPr>
        <p:spPr>
          <a:xfrm flipV="1">
            <a:off x="5797082" y="293902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7" name="Tableau 5">
            <a:extLst>
              <a:ext uri="{FF2B5EF4-FFF2-40B4-BE49-F238E27FC236}">
                <a16:creationId xmlns:a16="http://schemas.microsoft.com/office/drawing/2014/main" id="{F25CA96C-E8D7-4BD7-B9B6-5178B73C5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79042"/>
              </p:ext>
            </p:extLst>
          </p:nvPr>
        </p:nvGraphicFramePr>
        <p:xfrm>
          <a:off x="6555887" y="2930156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her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4893FC6-3823-4754-BA72-EE7D99445385}"/>
              </a:ext>
            </a:extLst>
          </p:cNvPr>
          <p:cNvCxnSpPr/>
          <p:nvPr/>
        </p:nvCxnSpPr>
        <p:spPr>
          <a:xfrm flipV="1">
            <a:off x="5062644" y="288391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82125E54-2FBF-48D8-BF0F-89C5CD2AE514}"/>
              </a:ext>
            </a:extLst>
          </p:cNvPr>
          <p:cNvSpPr txBox="1"/>
          <p:nvPr/>
        </p:nvSpPr>
        <p:spPr>
          <a:xfrm>
            <a:off x="5231144" y="3616197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sp>
        <p:nvSpPr>
          <p:cNvPr id="70" name="Flèche : angle droit 69">
            <a:extLst>
              <a:ext uri="{FF2B5EF4-FFF2-40B4-BE49-F238E27FC236}">
                <a16:creationId xmlns:a16="http://schemas.microsoft.com/office/drawing/2014/main" id="{7B0CAFCD-DD63-4C49-94EC-B60CFCE40681}"/>
              </a:ext>
            </a:extLst>
          </p:cNvPr>
          <p:cNvSpPr/>
          <p:nvPr/>
        </p:nvSpPr>
        <p:spPr>
          <a:xfrm rot="10800000">
            <a:off x="2118319" y="3486416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4" name="Tableau 5">
            <a:extLst>
              <a:ext uri="{FF2B5EF4-FFF2-40B4-BE49-F238E27FC236}">
                <a16:creationId xmlns:a16="http://schemas.microsoft.com/office/drawing/2014/main" id="{9B861BA8-0C12-4D2D-B4E7-AF80C33EA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61751"/>
              </p:ext>
            </p:extLst>
          </p:nvPr>
        </p:nvGraphicFramePr>
        <p:xfrm>
          <a:off x="1899143" y="4460069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her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C46E18BC-2565-410A-981E-6ACF0D573A9C}"/>
              </a:ext>
            </a:extLst>
          </p:cNvPr>
          <p:cNvCxnSpPr/>
          <p:nvPr/>
        </p:nvCxnSpPr>
        <p:spPr>
          <a:xfrm flipV="1">
            <a:off x="2822595" y="4468939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Tableau 5">
            <a:extLst>
              <a:ext uri="{FF2B5EF4-FFF2-40B4-BE49-F238E27FC236}">
                <a16:creationId xmlns:a16="http://schemas.microsoft.com/office/drawing/2014/main" id="{D24C6B28-EC9A-484B-9DD7-60BA5A324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607111"/>
              </p:ext>
            </p:extLst>
          </p:nvPr>
        </p:nvGraphicFramePr>
        <p:xfrm>
          <a:off x="3581400" y="4460069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D6939A4D-FB16-4259-AF07-7B1343AE0A89}"/>
              </a:ext>
            </a:extLst>
          </p:cNvPr>
          <p:cNvSpPr txBox="1"/>
          <p:nvPr/>
        </p:nvSpPr>
        <p:spPr>
          <a:xfrm>
            <a:off x="7432739" y="5053652"/>
            <a:ext cx="41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La fonction contexte1 est la même avec contexte juste une petite modification avec les paramètres </a:t>
            </a:r>
          </a:p>
        </p:txBody>
      </p:sp>
      <p:sp>
        <p:nvSpPr>
          <p:cNvPr id="16" name="Bouton d’action : obtenir des informations 1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9675D3C-DB89-43F3-8F81-268ED6B57C27}"/>
              </a:ext>
            </a:extLst>
          </p:cNvPr>
          <p:cNvSpPr/>
          <p:nvPr/>
        </p:nvSpPr>
        <p:spPr>
          <a:xfrm>
            <a:off x="7096954" y="4777277"/>
            <a:ext cx="367540" cy="317241"/>
          </a:xfrm>
          <a:prstGeom prst="actionButtonInformat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62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Autofit/>
          </a:bodyPr>
          <a:lstStyle/>
          <a:p>
            <a:r>
              <a:rPr lang="fr-FR" sz="3500" b="1" dirty="0">
                <a:latin typeface="Bahnschrift Condensed" panose="020B0502040204020203" pitchFamily="34" charset="0"/>
              </a:rPr>
              <a:t>6) </a:t>
            </a:r>
            <a:r>
              <a:rPr lang="fr-FR" sz="3500" b="1" u="sng" dirty="0">
                <a:latin typeface="Bahnschrift Condensed" panose="020B0502040204020203" pitchFamily="34" charset="0"/>
              </a:rPr>
              <a:t>La fonction qui permette de retourne le mot le plus fréquent dans le contexte d'un mot donné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155171B-57FF-40FD-A7F1-CE2823E7FDAE}"/>
              </a:ext>
            </a:extLst>
          </p:cNvPr>
          <p:cNvSpPr txBox="1"/>
          <p:nvPr/>
        </p:nvSpPr>
        <p:spPr>
          <a:xfrm>
            <a:off x="862925" y="2043405"/>
            <a:ext cx="808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Les contextes stocker dans la structure 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sont trier d’ordre croissant de le max contexte et toujours le premier élément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58E411-9B6B-4D8D-BA42-26CF88BDB283}"/>
              </a:ext>
            </a:extLst>
          </p:cNvPr>
          <p:cNvSpPr txBox="1"/>
          <p:nvPr/>
        </p:nvSpPr>
        <p:spPr>
          <a:xfrm>
            <a:off x="1045870" y="3848276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LC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7C22E5A-9164-4A4B-B739-D5D39ED5C310}"/>
              </a:ext>
            </a:extLst>
          </p:cNvPr>
          <p:cNvCxnSpPr/>
          <p:nvPr/>
        </p:nvCxnSpPr>
        <p:spPr>
          <a:xfrm flipV="1">
            <a:off x="1348377" y="314858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au 5">
            <a:extLst>
              <a:ext uri="{FF2B5EF4-FFF2-40B4-BE49-F238E27FC236}">
                <a16:creationId xmlns:a16="http://schemas.microsoft.com/office/drawing/2014/main" id="{CD9D297F-1ECC-4CEB-B5C6-EBECC49D0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637152"/>
              </p:ext>
            </p:extLst>
          </p:nvPr>
        </p:nvGraphicFramePr>
        <p:xfrm>
          <a:off x="2108659" y="3141117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087B0BA-E7F2-4384-A661-FFC2673CB603}"/>
              </a:ext>
            </a:extLst>
          </p:cNvPr>
          <p:cNvCxnSpPr/>
          <p:nvPr/>
        </p:nvCxnSpPr>
        <p:spPr>
          <a:xfrm flipV="1">
            <a:off x="3032111" y="3149987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Tableau 5">
            <a:extLst>
              <a:ext uri="{FF2B5EF4-FFF2-40B4-BE49-F238E27FC236}">
                <a16:creationId xmlns:a16="http://schemas.microsoft.com/office/drawing/2014/main" id="{D56B4B02-A5A9-4E1C-9018-90F0FD40E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467289"/>
              </p:ext>
            </p:extLst>
          </p:nvPr>
        </p:nvGraphicFramePr>
        <p:xfrm>
          <a:off x="3790916" y="3141117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2A7F46FC-74BD-421F-888F-42579B1B1C5C}"/>
              </a:ext>
            </a:extLst>
          </p:cNvPr>
          <p:cNvSpPr txBox="1"/>
          <p:nvPr/>
        </p:nvSpPr>
        <p:spPr>
          <a:xfrm>
            <a:off x="470373" y="2733546"/>
            <a:ext cx="227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Exemple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emma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: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D15F0DA-6324-4B7F-927F-3AE3D2387865}"/>
              </a:ext>
            </a:extLst>
          </p:cNvPr>
          <p:cNvCxnSpPr/>
          <p:nvPr/>
        </p:nvCxnSpPr>
        <p:spPr>
          <a:xfrm>
            <a:off x="5551714" y="2918212"/>
            <a:ext cx="0" cy="1784417"/>
          </a:xfrm>
          <a:prstGeom prst="line">
            <a:avLst/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E61E490-1C14-42D7-9815-53E0A9C298BA}"/>
              </a:ext>
            </a:extLst>
          </p:cNvPr>
          <p:cNvSpPr txBox="1"/>
          <p:nvPr/>
        </p:nvSpPr>
        <p:spPr>
          <a:xfrm>
            <a:off x="6269627" y="3328045"/>
            <a:ext cx="381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Donc le max contexte de </a:t>
            </a:r>
            <a:r>
              <a:rPr lang="fr-FR" dirty="0" err="1">
                <a:latin typeface="Bahnschrift Condensed" panose="020B0502040204020203" pitchFamily="34" charset="0"/>
              </a:rPr>
              <a:t>emma</a:t>
            </a:r>
            <a:r>
              <a:rPr lang="fr-FR" dirty="0">
                <a:latin typeface="Bahnschrift Condensed" panose="020B0502040204020203" pitchFamily="34" charset="0"/>
              </a:rPr>
              <a:t> est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emma</a:t>
            </a:r>
            <a:r>
              <a:rPr lang="fr-FR" dirty="0">
                <a:latin typeface="Bahnschrift Condensed" panose="020B0502040204020203" pitchFamily="34" charset="0"/>
              </a:rPr>
              <a:t> la fonction retourner le mot </a:t>
            </a:r>
            <a:r>
              <a:rPr lang="fr-FR" dirty="0" err="1">
                <a:latin typeface="Bahnschrift Condensed" panose="020B0502040204020203" pitchFamily="34" charset="0"/>
              </a:rPr>
              <a:t>emma</a:t>
            </a:r>
            <a:endParaRPr lang="fr-F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02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021419"/>
          </a:xfrm>
        </p:spPr>
        <p:txBody>
          <a:bodyPr>
            <a:noAutofit/>
          </a:bodyPr>
          <a:lstStyle/>
          <a:p>
            <a:r>
              <a:rPr lang="fr-FR" sz="3500" b="1" dirty="0">
                <a:latin typeface="Bahnschrift Condensed" panose="020B0502040204020203" pitchFamily="34" charset="0"/>
              </a:rPr>
              <a:t>7)    </a:t>
            </a:r>
            <a:r>
              <a:rPr lang="fr-FR" sz="3500" b="1" u="sng" dirty="0">
                <a:latin typeface="Bahnschrift Condensed" panose="020B0502040204020203" pitchFamily="34" charset="0"/>
              </a:rPr>
              <a:t>La fonction qui permette de retourne le nbr d’apparition du mot n dans le contexte de m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3A9AF3-9341-4E56-98A6-6F27485E246B}"/>
              </a:ext>
            </a:extLst>
          </p:cNvPr>
          <p:cNvSpPr txBox="1"/>
          <p:nvPr/>
        </p:nvSpPr>
        <p:spPr>
          <a:xfrm>
            <a:off x="1362270" y="1803199"/>
            <a:ext cx="7809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Parcourir la liste de type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dictContexte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avec p afin de trouver le mot m, une fois trouvé on pointe avec q sur le champ p-&gt;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cont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pour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parcourire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la liste des contextes de m et retrouver n une fois ce dernier est trouvé on retourne sa fréquence </a:t>
            </a:r>
            <a:endParaRPr lang="fr-FR" dirty="0">
              <a:effectLst/>
              <a:latin typeface="Bahnschrift Condensed" panose="020B0502040204020203" pitchFamily="34" charset="0"/>
            </a:endParaRPr>
          </a:p>
          <a:p>
            <a:endParaRPr lang="fr-FR" dirty="0">
              <a:latin typeface="Bahnschrift Condensed" panose="020B0502040204020203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763FB1C-5640-4E2C-AA81-57321C56BC8C}"/>
              </a:ext>
            </a:extLst>
          </p:cNvPr>
          <p:cNvCxnSpPr/>
          <p:nvPr/>
        </p:nvCxnSpPr>
        <p:spPr>
          <a:xfrm flipV="1">
            <a:off x="2954671" y="2945679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au 5">
            <a:extLst>
              <a:ext uri="{FF2B5EF4-FFF2-40B4-BE49-F238E27FC236}">
                <a16:creationId xmlns:a16="http://schemas.microsoft.com/office/drawing/2014/main" id="{30860DC0-155F-406B-8154-ED832D632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99317"/>
              </p:ext>
            </p:extLst>
          </p:nvPr>
        </p:nvGraphicFramePr>
        <p:xfrm>
          <a:off x="3714953" y="2938214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0C35220-12BC-41EE-B2EC-6ECBEC9F5C9B}"/>
              </a:ext>
            </a:extLst>
          </p:cNvPr>
          <p:cNvCxnSpPr/>
          <p:nvPr/>
        </p:nvCxnSpPr>
        <p:spPr>
          <a:xfrm flipV="1">
            <a:off x="4638405" y="294708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au 5">
            <a:extLst>
              <a:ext uri="{FF2B5EF4-FFF2-40B4-BE49-F238E27FC236}">
                <a16:creationId xmlns:a16="http://schemas.microsoft.com/office/drawing/2014/main" id="{D372D0A9-5095-4550-B945-E9C706568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53331"/>
              </p:ext>
            </p:extLst>
          </p:nvPr>
        </p:nvGraphicFramePr>
        <p:xfrm>
          <a:off x="5397210" y="2938214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FBA9D35-80BA-4A2D-BBFB-1635973EB251}"/>
              </a:ext>
            </a:extLst>
          </p:cNvPr>
          <p:cNvCxnSpPr/>
          <p:nvPr/>
        </p:nvCxnSpPr>
        <p:spPr>
          <a:xfrm flipV="1">
            <a:off x="7020821" y="2947084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au 5">
            <a:extLst>
              <a:ext uri="{FF2B5EF4-FFF2-40B4-BE49-F238E27FC236}">
                <a16:creationId xmlns:a16="http://schemas.microsoft.com/office/drawing/2014/main" id="{F01AB2C5-4857-454B-8EC5-35A776CF5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32244"/>
              </p:ext>
            </p:extLst>
          </p:nvPr>
        </p:nvGraphicFramePr>
        <p:xfrm>
          <a:off x="7779626" y="2938214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her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ED09CCE-5B4A-4D88-A58D-DB5D0C043A36}"/>
              </a:ext>
            </a:extLst>
          </p:cNvPr>
          <p:cNvCxnSpPr/>
          <p:nvPr/>
        </p:nvCxnSpPr>
        <p:spPr>
          <a:xfrm flipV="1">
            <a:off x="6286383" y="289197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40893EB-FAEA-4024-9BF0-9C8B8CCC9104}"/>
              </a:ext>
            </a:extLst>
          </p:cNvPr>
          <p:cNvSpPr txBox="1"/>
          <p:nvPr/>
        </p:nvSpPr>
        <p:spPr>
          <a:xfrm>
            <a:off x="6454883" y="3624255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sp>
        <p:nvSpPr>
          <p:cNvPr id="20" name="Flèche : angle droit 19">
            <a:extLst>
              <a:ext uri="{FF2B5EF4-FFF2-40B4-BE49-F238E27FC236}">
                <a16:creationId xmlns:a16="http://schemas.microsoft.com/office/drawing/2014/main" id="{BBA620D5-B97A-4691-A10A-7AA7EFDA8968}"/>
              </a:ext>
            </a:extLst>
          </p:cNvPr>
          <p:cNvSpPr/>
          <p:nvPr/>
        </p:nvSpPr>
        <p:spPr>
          <a:xfrm rot="10800000">
            <a:off x="5024472" y="3450274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1" name="Tableau 5">
            <a:extLst>
              <a:ext uri="{FF2B5EF4-FFF2-40B4-BE49-F238E27FC236}">
                <a16:creationId xmlns:a16="http://schemas.microsoft.com/office/drawing/2014/main" id="{3C7D9B25-1329-46E9-A8C4-5D405A735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29781"/>
              </p:ext>
            </p:extLst>
          </p:nvPr>
        </p:nvGraphicFramePr>
        <p:xfrm>
          <a:off x="4760630" y="4345876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5B9C759-7161-4242-B403-5B8B3EEC04F6}"/>
              </a:ext>
            </a:extLst>
          </p:cNvPr>
          <p:cNvCxnSpPr/>
          <p:nvPr/>
        </p:nvCxnSpPr>
        <p:spPr>
          <a:xfrm flipV="1">
            <a:off x="5684082" y="4354746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au 5">
            <a:extLst>
              <a:ext uri="{FF2B5EF4-FFF2-40B4-BE49-F238E27FC236}">
                <a16:creationId xmlns:a16="http://schemas.microsoft.com/office/drawing/2014/main" id="{BCB37C6C-C1A6-44F0-9CA6-FA38EA162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61854"/>
              </p:ext>
            </p:extLst>
          </p:nvPr>
        </p:nvGraphicFramePr>
        <p:xfrm>
          <a:off x="6442887" y="4345876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4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63C592A0-0310-43A5-8672-2D6A9B7F8BFA}"/>
              </a:ext>
            </a:extLst>
          </p:cNvPr>
          <p:cNvSpPr txBox="1"/>
          <p:nvPr/>
        </p:nvSpPr>
        <p:spPr>
          <a:xfrm>
            <a:off x="2641473" y="3624255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p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6670EBA3-2BBA-4229-AB17-56E01AF7B5DD}"/>
              </a:ext>
            </a:extLst>
          </p:cNvPr>
          <p:cNvSpPr/>
          <p:nvPr/>
        </p:nvSpPr>
        <p:spPr>
          <a:xfrm>
            <a:off x="6214385" y="2749419"/>
            <a:ext cx="304155" cy="556718"/>
          </a:xfrm>
          <a:prstGeom prst="rightBrace">
            <a:avLst>
              <a:gd name="adj1" fmla="val 44226"/>
              <a:gd name="adj2" fmla="val 48324"/>
            </a:avLst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84C9F0-062A-4259-8F9C-B3E46D93D22E}"/>
              </a:ext>
            </a:extLst>
          </p:cNvPr>
          <p:cNvSpPr txBox="1"/>
          <p:nvPr/>
        </p:nvSpPr>
        <p:spPr>
          <a:xfrm>
            <a:off x="6533660" y="2817529"/>
            <a:ext cx="87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=m</a:t>
            </a:r>
          </a:p>
        </p:txBody>
      </p:sp>
      <p:sp>
        <p:nvSpPr>
          <p:cNvPr id="28" name="Flèche : angle droit 27">
            <a:extLst>
              <a:ext uri="{FF2B5EF4-FFF2-40B4-BE49-F238E27FC236}">
                <a16:creationId xmlns:a16="http://schemas.microsoft.com/office/drawing/2014/main" id="{EAF464DA-F199-453E-819B-A3B9D1FC04E8}"/>
              </a:ext>
            </a:extLst>
          </p:cNvPr>
          <p:cNvSpPr/>
          <p:nvPr/>
        </p:nvSpPr>
        <p:spPr>
          <a:xfrm rot="10800000">
            <a:off x="4375709" y="4863842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0399762-5EC3-4261-9044-6E4E45575496}"/>
              </a:ext>
            </a:extLst>
          </p:cNvPr>
          <p:cNvSpPr txBox="1"/>
          <p:nvPr/>
        </p:nvSpPr>
        <p:spPr>
          <a:xfrm>
            <a:off x="3946785" y="5596945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Retourner 5</a:t>
            </a:r>
          </a:p>
        </p:txBody>
      </p:sp>
    </p:spTree>
    <p:extLst>
      <p:ext uri="{BB962C8B-B14F-4D97-AF65-F5344CB8AC3E}">
        <p14:creationId xmlns:p14="http://schemas.microsoft.com/office/powerpoint/2010/main" val="336741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9E633F39-EDA9-46DB-9887-86745AE3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999227"/>
            <a:ext cx="10520702" cy="1021419"/>
          </a:xfrm>
        </p:spPr>
        <p:txBody>
          <a:bodyPr>
            <a:noAutofit/>
          </a:bodyPr>
          <a:lstStyle/>
          <a:p>
            <a:pPr marL="342900" indent="-342900">
              <a:buAutoNum type="arabicParenR" startAt="8"/>
            </a:pPr>
            <a:r>
              <a:rPr lang="fr-FR" sz="2900" b="1" dirty="0">
                <a:latin typeface="Bahnschrift Condensed" panose="020B0502040204020203" pitchFamily="34" charset="0"/>
              </a:rPr>
              <a:t> </a:t>
            </a:r>
            <a:r>
              <a:rPr lang="fr-FR" sz="2900" b="1" u="sng" dirty="0">
                <a:latin typeface="Bahnschrift Condensed" panose="020B0502040204020203" pitchFamily="34" charset="0"/>
              </a:rPr>
              <a:t>Les fonctions qui permette d’afficher les n mots a partir d’un mot choisi aléatoirement et chaque mot afficher a la position i est le contexte le plus fréquent du mot a la position i-1: </a:t>
            </a:r>
            <a:br>
              <a:rPr lang="fr-FR" sz="2900" b="1" u="sng" dirty="0">
                <a:latin typeface="Bahnschrift Condensed" panose="020B0502040204020203" pitchFamily="34" charset="0"/>
              </a:rPr>
            </a:br>
            <a:endParaRPr lang="fr-FR" sz="2900" b="1" u="sng" dirty="0">
              <a:latin typeface="Bahnschrift Condensed" panose="020B0502040204020203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5511AE-8443-475C-81E4-59D8A2F71EAD}"/>
              </a:ext>
            </a:extLst>
          </p:cNvPr>
          <p:cNvSpPr txBox="1"/>
          <p:nvPr/>
        </p:nvSpPr>
        <p:spPr>
          <a:xfrm>
            <a:off x="1222310" y="2064456"/>
            <a:ext cx="8117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Bahnschrift Condensed" panose="020B0502040204020203" pitchFamily="34" charset="0"/>
              </a:rPr>
              <a:t>C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hoisir le premier mot à affiché à partir de la liste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dictContexte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en faisant appel à la fonction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random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afficher le mot retourné par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random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, rechercher son contexte max à l’aide de la fonction </a:t>
            </a:r>
            <a:r>
              <a:rPr lang="fr-FR" sz="1800" b="0" i="0" u="none" strike="noStrike" dirty="0" err="1">
                <a:effectLst/>
                <a:latin typeface="Bahnschrift Condensed" panose="020B0502040204020203" pitchFamily="34" charset="0"/>
              </a:rPr>
              <a:t>maxContexte</a:t>
            </a:r>
            <a:r>
              <a:rPr lang="fr-FR" sz="1800" b="0" i="0" u="none" strike="noStrike" dirty="0">
                <a:effectLst/>
                <a:latin typeface="Bahnschrift Condensed" panose="020B0502040204020203" pitchFamily="34" charset="0"/>
              </a:rPr>
              <a:t> et l'afficher , affecter à m son contexte max et  répéter  ce même  traitement n-1 fois.</a:t>
            </a:r>
            <a:endParaRPr lang="fr-FR" dirty="0">
              <a:effectLst/>
              <a:latin typeface="Bahnschrift Condensed" panose="020B0502040204020203" pitchFamily="34" charset="0"/>
            </a:endParaRPr>
          </a:p>
          <a:p>
            <a:endParaRPr lang="fr-FR" dirty="0">
              <a:latin typeface="Bahnschrift Condensed" panose="020B0502040204020203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D61783D-97BB-45C8-9A14-94F1A102564E}"/>
              </a:ext>
            </a:extLst>
          </p:cNvPr>
          <p:cNvCxnSpPr/>
          <p:nvPr/>
        </p:nvCxnSpPr>
        <p:spPr>
          <a:xfrm flipV="1">
            <a:off x="2382692" y="3272250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Tableau 5">
            <a:extLst>
              <a:ext uri="{FF2B5EF4-FFF2-40B4-BE49-F238E27FC236}">
                <a16:creationId xmlns:a16="http://schemas.microsoft.com/office/drawing/2014/main" id="{97281EA9-8CB2-4164-BD36-7257F598C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2320"/>
              </p:ext>
            </p:extLst>
          </p:nvPr>
        </p:nvGraphicFramePr>
        <p:xfrm>
          <a:off x="3142974" y="3264785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emma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F6A163A-A63C-4577-B2B8-96B23F5B35D0}"/>
              </a:ext>
            </a:extLst>
          </p:cNvPr>
          <p:cNvCxnSpPr/>
          <p:nvPr/>
        </p:nvCxnSpPr>
        <p:spPr>
          <a:xfrm flipV="1">
            <a:off x="4066426" y="3273655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au 5">
            <a:extLst>
              <a:ext uri="{FF2B5EF4-FFF2-40B4-BE49-F238E27FC236}">
                <a16:creationId xmlns:a16="http://schemas.microsoft.com/office/drawing/2014/main" id="{5A8AD31B-E2DC-4058-8A20-1386F0E7C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80084"/>
              </p:ext>
            </p:extLst>
          </p:nvPr>
        </p:nvGraphicFramePr>
        <p:xfrm>
          <a:off x="4825231" y="3264785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214CD53-720F-4DB6-97D2-28CE3E6364B2}"/>
              </a:ext>
            </a:extLst>
          </p:cNvPr>
          <p:cNvCxnSpPr/>
          <p:nvPr/>
        </p:nvCxnSpPr>
        <p:spPr>
          <a:xfrm flipV="1">
            <a:off x="6448842" y="3273655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leau 5">
            <a:extLst>
              <a:ext uri="{FF2B5EF4-FFF2-40B4-BE49-F238E27FC236}">
                <a16:creationId xmlns:a16="http://schemas.microsoft.com/office/drawing/2014/main" id="{C3E11F64-D0ED-46E0-B577-9BCD6EB2F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208824"/>
              </p:ext>
            </p:extLst>
          </p:nvPr>
        </p:nvGraphicFramePr>
        <p:xfrm>
          <a:off x="7207647" y="3264785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her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LC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99EE61B-C014-4476-B3BF-BA8652747C05}"/>
              </a:ext>
            </a:extLst>
          </p:cNvPr>
          <p:cNvCxnSpPr/>
          <p:nvPr/>
        </p:nvCxnSpPr>
        <p:spPr>
          <a:xfrm flipV="1">
            <a:off x="5714404" y="321854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1C371BE-DB81-4892-8B3D-DE5369977A15}"/>
              </a:ext>
            </a:extLst>
          </p:cNvPr>
          <p:cNvSpPr txBox="1"/>
          <p:nvPr/>
        </p:nvSpPr>
        <p:spPr>
          <a:xfrm>
            <a:off x="5882904" y="3950826"/>
            <a:ext cx="10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……..</a:t>
            </a:r>
          </a:p>
        </p:txBody>
      </p:sp>
      <p:sp>
        <p:nvSpPr>
          <p:cNvPr id="20" name="Flèche : angle droit 19">
            <a:extLst>
              <a:ext uri="{FF2B5EF4-FFF2-40B4-BE49-F238E27FC236}">
                <a16:creationId xmlns:a16="http://schemas.microsoft.com/office/drawing/2014/main" id="{8B62A25D-A1AB-4332-AAC6-660A813284A8}"/>
              </a:ext>
            </a:extLst>
          </p:cNvPr>
          <p:cNvSpPr/>
          <p:nvPr/>
        </p:nvSpPr>
        <p:spPr>
          <a:xfrm rot="10800000">
            <a:off x="4452493" y="3776845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1" name="Tableau 5">
            <a:extLst>
              <a:ext uri="{FF2B5EF4-FFF2-40B4-BE49-F238E27FC236}">
                <a16:creationId xmlns:a16="http://schemas.microsoft.com/office/drawing/2014/main" id="{CB731DCC-A0C5-4969-8B7F-B17FE3C71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294342"/>
              </p:ext>
            </p:extLst>
          </p:nvPr>
        </p:nvGraphicFramePr>
        <p:xfrm>
          <a:off x="4548769" y="4617032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the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7B4E83A-C45B-4A99-A08B-B0346EFDF22B}"/>
              </a:ext>
            </a:extLst>
          </p:cNvPr>
          <p:cNvCxnSpPr/>
          <p:nvPr/>
        </p:nvCxnSpPr>
        <p:spPr>
          <a:xfrm flipV="1">
            <a:off x="5472221" y="4625902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au 5">
            <a:extLst>
              <a:ext uri="{FF2B5EF4-FFF2-40B4-BE49-F238E27FC236}">
                <a16:creationId xmlns:a16="http://schemas.microsoft.com/office/drawing/2014/main" id="{23948EAB-F794-442A-B405-21FFDDA32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315813"/>
              </p:ext>
            </p:extLst>
          </p:nvPr>
        </p:nvGraphicFramePr>
        <p:xfrm>
          <a:off x="6231026" y="4617032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4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7441EB7E-5934-4E0B-8FA3-D76595433963}"/>
              </a:ext>
            </a:extLst>
          </p:cNvPr>
          <p:cNvSpPr txBox="1"/>
          <p:nvPr/>
        </p:nvSpPr>
        <p:spPr>
          <a:xfrm>
            <a:off x="2090623" y="3919346"/>
            <a:ext cx="75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p</a:t>
            </a:r>
          </a:p>
        </p:txBody>
      </p:sp>
      <p:sp>
        <p:nvSpPr>
          <p:cNvPr id="27" name="Flèche : angle droit 26">
            <a:extLst>
              <a:ext uri="{FF2B5EF4-FFF2-40B4-BE49-F238E27FC236}">
                <a16:creationId xmlns:a16="http://schemas.microsoft.com/office/drawing/2014/main" id="{2F6B112C-96EC-4850-BAA0-4514AF4EA9F4}"/>
              </a:ext>
            </a:extLst>
          </p:cNvPr>
          <p:cNvSpPr/>
          <p:nvPr/>
        </p:nvSpPr>
        <p:spPr>
          <a:xfrm rot="10800000">
            <a:off x="4163848" y="5134998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181CF4C-64D7-4EDA-AD59-CB8D288A4051}"/>
              </a:ext>
            </a:extLst>
          </p:cNvPr>
          <p:cNvSpPr txBox="1"/>
          <p:nvPr/>
        </p:nvSpPr>
        <p:spPr>
          <a:xfrm>
            <a:off x="3734924" y="5868101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Retourner the</a:t>
            </a:r>
          </a:p>
        </p:txBody>
      </p:sp>
      <p:graphicFrame>
        <p:nvGraphicFramePr>
          <p:cNvPr id="35" name="Tableau 5">
            <a:extLst>
              <a:ext uri="{FF2B5EF4-FFF2-40B4-BE49-F238E27FC236}">
                <a16:creationId xmlns:a16="http://schemas.microsoft.com/office/drawing/2014/main" id="{0E8C41A0-11CC-4E71-A963-BCB8D1E00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94066"/>
              </p:ext>
            </p:extLst>
          </p:nvPr>
        </p:nvGraphicFramePr>
        <p:xfrm>
          <a:off x="1240889" y="4746253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q.svt</a:t>
                      </a:r>
                      <a:endParaRPr lang="fr-FR" dirty="0">
                        <a:solidFill>
                          <a:srgbClr val="F3DA03"/>
                        </a:solidFill>
                        <a:latin typeface="Bahnschrift Condensed" panose="020B0502040204020203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0A5B051-E5D5-43AB-ACFB-382C97ED8A30}"/>
              </a:ext>
            </a:extLst>
          </p:cNvPr>
          <p:cNvCxnSpPr/>
          <p:nvPr/>
        </p:nvCxnSpPr>
        <p:spPr>
          <a:xfrm flipV="1">
            <a:off x="2164341" y="4755123"/>
            <a:ext cx="710071" cy="97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au 5">
            <a:extLst>
              <a:ext uri="{FF2B5EF4-FFF2-40B4-BE49-F238E27FC236}">
                <a16:creationId xmlns:a16="http://schemas.microsoft.com/office/drawing/2014/main" id="{BCE67194-2846-491A-B588-7B9CFD196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763991"/>
              </p:ext>
            </p:extLst>
          </p:nvPr>
        </p:nvGraphicFramePr>
        <p:xfrm>
          <a:off x="2923146" y="4746253"/>
          <a:ext cx="8768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852">
                  <a:extLst>
                    <a:ext uri="{9D8B030D-6E8A-4147-A177-3AD203B41FA5}">
                      <a16:colId xmlns:a16="http://schemas.microsoft.com/office/drawing/2014/main" val="3043926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of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56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3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F3DA03"/>
                          </a:solidFill>
                          <a:latin typeface="Bahnschrift Condensed" panose="020B0502040204020203" pitchFamily="34" charset="0"/>
                        </a:rPr>
                        <a:t>NULL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2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00092"/>
                  </a:ext>
                </a:extLst>
              </a:tr>
            </a:tbl>
          </a:graphicData>
        </a:graphic>
      </p:graphicFrame>
      <p:sp>
        <p:nvSpPr>
          <p:cNvPr id="38" name="Flèche : angle droit 37">
            <a:extLst>
              <a:ext uri="{FF2B5EF4-FFF2-40B4-BE49-F238E27FC236}">
                <a16:creationId xmlns:a16="http://schemas.microsoft.com/office/drawing/2014/main" id="{98C8D6CE-56A6-426D-A44F-3807E98FF94D}"/>
              </a:ext>
            </a:extLst>
          </p:cNvPr>
          <p:cNvSpPr/>
          <p:nvPr/>
        </p:nvSpPr>
        <p:spPr>
          <a:xfrm rot="10800000">
            <a:off x="855968" y="5264219"/>
            <a:ext cx="336187" cy="774441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12560391-029C-4EFD-A46C-3CC258D51386}"/>
              </a:ext>
            </a:extLst>
          </p:cNvPr>
          <p:cNvSpPr/>
          <p:nvPr/>
        </p:nvSpPr>
        <p:spPr>
          <a:xfrm rot="19470772">
            <a:off x="2045044" y="4103632"/>
            <a:ext cx="1138335" cy="327319"/>
          </a:xfrm>
          <a:prstGeom prst="left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E09F4F1-28A0-48A0-8BDE-C2378E2797D5}"/>
              </a:ext>
            </a:extLst>
          </p:cNvPr>
          <p:cNvSpPr txBox="1"/>
          <p:nvPr/>
        </p:nvSpPr>
        <p:spPr>
          <a:xfrm>
            <a:off x="384599" y="5989054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Retourner 9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0D3FE3-87F5-4C8A-8A6C-28DA930B0301}"/>
              </a:ext>
            </a:extLst>
          </p:cNvPr>
          <p:cNvCxnSpPr/>
          <p:nvPr/>
        </p:nvCxnSpPr>
        <p:spPr>
          <a:xfrm>
            <a:off x="8472196" y="3427338"/>
            <a:ext cx="0" cy="2570760"/>
          </a:xfrm>
          <a:prstGeom prst="line">
            <a:avLst/>
          </a:prstGeom>
          <a:ln>
            <a:solidFill>
              <a:srgbClr val="F3DA0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F9D70A74-ED40-48C5-8647-6C3B7BC33795}"/>
              </a:ext>
            </a:extLst>
          </p:cNvPr>
          <p:cNvSpPr txBox="1"/>
          <p:nvPr/>
        </p:nvSpPr>
        <p:spPr>
          <a:xfrm>
            <a:off x="8859894" y="4699801"/>
            <a:ext cx="239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Affichage :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0D3AAF3-5C3E-4385-918C-8FC24FFF9DC6}"/>
              </a:ext>
            </a:extLst>
          </p:cNvPr>
          <p:cNvSpPr txBox="1"/>
          <p:nvPr/>
        </p:nvSpPr>
        <p:spPr>
          <a:xfrm>
            <a:off x="8864082" y="5097264"/>
            <a:ext cx="2789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Emma|9|the|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AC61A2E-D4E5-48CD-9C54-58C7C8650577}"/>
              </a:ext>
            </a:extLst>
          </p:cNvPr>
          <p:cNvSpPr txBox="1"/>
          <p:nvPr/>
        </p:nvSpPr>
        <p:spPr>
          <a:xfrm>
            <a:off x="8710801" y="3617743"/>
            <a:ext cx="2686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Exemple : la séquence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egal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a 3 et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random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return </a:t>
            </a:r>
            <a:r>
              <a:rPr lang="fr-FR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emma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038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35B875-B681-47F8-987F-CED99F7E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809" y="1655189"/>
            <a:ext cx="5616451" cy="3346515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2.4 Expliquer le Main</a:t>
            </a:r>
            <a:br>
              <a:rPr lang="fr-FR" sz="4800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r>
              <a:rPr lang="fr-FR" sz="48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			</a:t>
            </a:r>
            <a:endParaRPr lang="fr-FR" sz="4800" dirty="0">
              <a:solidFill>
                <a:srgbClr val="F3DA03"/>
              </a:solidFill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E4203D-335A-4F3E-A25E-C602FEDD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grpSp>
        <p:nvGrpSpPr>
          <p:cNvPr id="13" name="Google Shape;313;p35">
            <a:extLst>
              <a:ext uri="{FF2B5EF4-FFF2-40B4-BE49-F238E27FC236}">
                <a16:creationId xmlns:a16="http://schemas.microsoft.com/office/drawing/2014/main" id="{3A61C304-E6B3-4704-9FFA-F14B347C0B35}"/>
              </a:ext>
            </a:extLst>
          </p:cNvPr>
          <p:cNvGrpSpPr/>
          <p:nvPr/>
        </p:nvGrpSpPr>
        <p:grpSpPr>
          <a:xfrm>
            <a:off x="-1690056" y="5420622"/>
            <a:ext cx="3594900" cy="359650"/>
            <a:chOff x="4835925" y="3364400"/>
            <a:chExt cx="3594900" cy="359650"/>
          </a:xfrm>
          <a:solidFill>
            <a:schemeClr val="tx1"/>
          </a:solidFill>
        </p:grpSpPr>
        <p:sp>
          <p:nvSpPr>
            <p:cNvPr id="15" name="Google Shape;314;p35">
              <a:extLst>
                <a:ext uri="{FF2B5EF4-FFF2-40B4-BE49-F238E27FC236}">
                  <a16:creationId xmlns:a16="http://schemas.microsoft.com/office/drawing/2014/main" id="{43E2D987-BD74-4E89-84CB-6494CE68533E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315;p35">
              <a:extLst>
                <a:ext uri="{FF2B5EF4-FFF2-40B4-BE49-F238E27FC236}">
                  <a16:creationId xmlns:a16="http://schemas.microsoft.com/office/drawing/2014/main" id="{868A5F34-7DAA-477E-B59D-835C553D35EA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316;p35">
              <a:extLst>
                <a:ext uri="{FF2B5EF4-FFF2-40B4-BE49-F238E27FC236}">
                  <a16:creationId xmlns:a16="http://schemas.microsoft.com/office/drawing/2014/main" id="{00E75B1F-C5B4-423B-8298-286B147FCB5A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4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26B131-9BE6-40E9-8C07-CD064879536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8150544E-A03A-4F4D-9EFC-EECE6D3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46" y="345418"/>
            <a:ext cx="10515600" cy="1325563"/>
          </a:xfrm>
        </p:spPr>
        <p:txBody>
          <a:bodyPr/>
          <a:lstStyle/>
          <a:p>
            <a:r>
              <a:rPr lang="fr-FR" sz="44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3. Déroulement du Programme</a:t>
            </a:r>
            <a:endParaRPr lang="fr-FR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D33D7260-635B-4E64-B2DE-6D9DD3FF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46" y="2165592"/>
            <a:ext cx="3916353" cy="3504105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E6F53E24-8B9E-45ED-82A6-3C528173933A}"/>
              </a:ext>
            </a:extLst>
          </p:cNvPr>
          <p:cNvSpPr txBox="1"/>
          <p:nvPr/>
        </p:nvSpPr>
        <p:spPr>
          <a:xfrm>
            <a:off x="940746" y="1488332"/>
            <a:ext cx="306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Exemple de contexte </a:t>
            </a:r>
            <a:r>
              <a:rPr lang="fr-FR" dirty="0" err="1">
                <a:latin typeface="Bahnschrift Condensed" panose="020B0502040204020203" pitchFamily="34" charset="0"/>
              </a:rPr>
              <a:t>d’emma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EE0ADFD4-461C-4FF1-A1CD-37F349F5F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45" y="2165592"/>
            <a:ext cx="4890158" cy="314746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282679AB-106D-44C4-9512-38ED2FE5260C}"/>
              </a:ext>
            </a:extLst>
          </p:cNvPr>
          <p:cNvSpPr txBox="1"/>
          <p:nvPr/>
        </p:nvSpPr>
        <p:spPr>
          <a:xfrm>
            <a:off x="5718120" y="1486315"/>
            <a:ext cx="306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Exemple de </a:t>
            </a:r>
            <a:r>
              <a:rPr lang="fr-FR" dirty="0" err="1">
                <a:latin typeface="Bahnschrift Condensed" panose="020B0502040204020203" pitchFamily="34" charset="0"/>
              </a:rPr>
              <a:t>genererTexte</a:t>
            </a:r>
            <a:endParaRPr lang="fr-FR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19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2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D60F742-C0E7-456E-A141-8A849EA6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19" y="2011010"/>
            <a:ext cx="4565044" cy="2835980"/>
          </a:xfrm>
        </p:spPr>
        <p:txBody>
          <a:bodyPr anchor="t">
            <a:normAutofit/>
          </a:bodyPr>
          <a:lstStyle/>
          <a:p>
            <a:r>
              <a:rPr lang="fr-FR" sz="4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Table</a:t>
            </a:r>
            <a:br>
              <a:rPr lang="fr-FR" sz="4000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r>
              <a:rPr lang="fr-FR" sz="40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	</a:t>
            </a:r>
            <a:r>
              <a:rPr lang="fr-FR" sz="4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Des</a:t>
            </a:r>
            <a:br>
              <a:rPr lang="fr-FR" sz="4000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r>
              <a:rPr lang="fr-FR" sz="40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	     </a:t>
            </a:r>
            <a:r>
              <a:rPr lang="fr-FR" sz="4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Matières :</a:t>
            </a:r>
          </a:p>
        </p:txBody>
      </p:sp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B07547-69A2-41E5-8326-DAAA4F2C4E7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" y="-2"/>
            <a:ext cx="785104" cy="7851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5805D70-8AEC-446C-B6F9-80D04925C093}"/>
              </a:ext>
            </a:extLst>
          </p:cNvPr>
          <p:cNvSpPr txBox="1"/>
          <p:nvPr/>
        </p:nvSpPr>
        <p:spPr>
          <a:xfrm>
            <a:off x="5375112" y="1201918"/>
            <a:ext cx="66741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1.Introduction</a:t>
            </a:r>
          </a:p>
          <a:p>
            <a:r>
              <a:rPr lang="fr-FR" sz="2800" dirty="0">
                <a:latin typeface="Bahnschrift Condensed" panose="020B0502040204020203" pitchFamily="34" charset="0"/>
              </a:rPr>
              <a:t>	1.1 Explication du problème</a:t>
            </a:r>
          </a:p>
          <a:p>
            <a:r>
              <a:rPr lang="fr-FR" sz="28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2.Solution Proposée</a:t>
            </a:r>
          </a:p>
          <a:p>
            <a:r>
              <a:rPr lang="fr-FR" sz="2800" dirty="0">
                <a:latin typeface="Bahnschrift Condensed" panose="020B0502040204020203" pitchFamily="34" charset="0"/>
              </a:rPr>
              <a:t>	2.1 Présentation du code source</a:t>
            </a:r>
          </a:p>
          <a:p>
            <a:r>
              <a:rPr lang="fr-FR" sz="2800" dirty="0">
                <a:latin typeface="Bahnschrift Condensed" panose="020B0502040204020203" pitchFamily="34" charset="0"/>
              </a:rPr>
              <a:t>	2.2 Explication les fonctions </a:t>
            </a:r>
          </a:p>
          <a:p>
            <a:r>
              <a:rPr lang="fr-FR" sz="2800" dirty="0">
                <a:latin typeface="Bahnschrift Condensed" panose="020B0502040204020203" pitchFamily="34" charset="0"/>
              </a:rPr>
              <a:t>	2.3 Déroulement des fonctions</a:t>
            </a:r>
          </a:p>
          <a:p>
            <a:r>
              <a:rPr lang="fr-FR" sz="2800" dirty="0">
                <a:latin typeface="Bahnschrift Condensed" panose="020B0502040204020203" pitchFamily="34" charset="0"/>
              </a:rPr>
              <a:t>	2.4 Expliquer le Main</a:t>
            </a:r>
          </a:p>
          <a:p>
            <a:r>
              <a:rPr lang="fr-FR" sz="28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3. Déroulement du Programme</a:t>
            </a:r>
          </a:p>
          <a:p>
            <a:r>
              <a:rPr lang="fr-FR" sz="28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4. Conclusion  </a:t>
            </a:r>
          </a:p>
          <a:p>
            <a:endParaRPr lang="fr-FR" sz="2800" dirty="0">
              <a:latin typeface="Bahnschrift Condensed" panose="020B0502040204020203" pitchFamily="34" charset="0"/>
            </a:endParaRPr>
          </a:p>
          <a:p>
            <a:endParaRPr lang="fr-FR" sz="2800" dirty="0">
              <a:latin typeface="Bahnschrift Condensed" panose="020B0502040204020203" pitchFamily="34" charset="0"/>
            </a:endParaRPr>
          </a:p>
          <a:p>
            <a:endParaRPr lang="fr-FR" sz="2800" dirty="0">
              <a:latin typeface="Bahnschrift Condensed" panose="020B0502040204020203" pitchFamily="34" charset="0"/>
            </a:endParaRPr>
          </a:p>
        </p:txBody>
      </p:sp>
      <p:grpSp>
        <p:nvGrpSpPr>
          <p:cNvPr id="24" name="Google Shape;313;p35">
            <a:extLst>
              <a:ext uri="{FF2B5EF4-FFF2-40B4-BE49-F238E27FC236}">
                <a16:creationId xmlns:a16="http://schemas.microsoft.com/office/drawing/2014/main" id="{78FD5A9D-5841-4E6B-87CC-801F0F599440}"/>
              </a:ext>
            </a:extLst>
          </p:cNvPr>
          <p:cNvGrpSpPr/>
          <p:nvPr/>
        </p:nvGrpSpPr>
        <p:grpSpPr>
          <a:xfrm>
            <a:off x="10840813" y="5699966"/>
            <a:ext cx="3594900" cy="359650"/>
            <a:chOff x="4835925" y="3364400"/>
            <a:chExt cx="3594900" cy="359650"/>
          </a:xfrm>
        </p:grpSpPr>
        <p:sp>
          <p:nvSpPr>
            <p:cNvPr id="25" name="Google Shape;314;p35">
              <a:extLst>
                <a:ext uri="{FF2B5EF4-FFF2-40B4-BE49-F238E27FC236}">
                  <a16:creationId xmlns:a16="http://schemas.microsoft.com/office/drawing/2014/main" id="{53C442F3-CB69-4489-B71C-D594F2B4A567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6" name="Google Shape;315;p35">
              <a:extLst>
                <a:ext uri="{FF2B5EF4-FFF2-40B4-BE49-F238E27FC236}">
                  <a16:creationId xmlns:a16="http://schemas.microsoft.com/office/drawing/2014/main" id="{DAE6A35C-4F0D-4AAD-8863-8FE2C9FA579D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27" name="Google Shape;316;p35">
              <a:extLst>
                <a:ext uri="{FF2B5EF4-FFF2-40B4-BE49-F238E27FC236}">
                  <a16:creationId xmlns:a16="http://schemas.microsoft.com/office/drawing/2014/main" id="{B1838E44-127C-4412-8FA4-81C57C1C69B6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endParaRPr>
            </a:p>
          </p:txBody>
        </p:sp>
      </p:grpSp>
      <p:grpSp>
        <p:nvGrpSpPr>
          <p:cNvPr id="28" name="Google Shape;313;p35">
            <a:extLst>
              <a:ext uri="{FF2B5EF4-FFF2-40B4-BE49-F238E27FC236}">
                <a16:creationId xmlns:a16="http://schemas.microsoft.com/office/drawing/2014/main" id="{47552BFA-8E45-4FEF-A6D7-B84E7C6CA784}"/>
              </a:ext>
            </a:extLst>
          </p:cNvPr>
          <p:cNvGrpSpPr/>
          <p:nvPr/>
        </p:nvGrpSpPr>
        <p:grpSpPr>
          <a:xfrm>
            <a:off x="10906801" y="498190"/>
            <a:ext cx="3594900" cy="359650"/>
            <a:chOff x="4835925" y="3364400"/>
            <a:chExt cx="3594900" cy="359650"/>
          </a:xfrm>
        </p:grpSpPr>
        <p:sp>
          <p:nvSpPr>
            <p:cNvPr id="29" name="Google Shape;314;p35">
              <a:extLst>
                <a:ext uri="{FF2B5EF4-FFF2-40B4-BE49-F238E27FC236}">
                  <a16:creationId xmlns:a16="http://schemas.microsoft.com/office/drawing/2014/main" id="{BA4AFBCC-8A88-4A09-B495-4DBC71372E05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0" name="Google Shape;315;p35">
              <a:extLst>
                <a:ext uri="{FF2B5EF4-FFF2-40B4-BE49-F238E27FC236}">
                  <a16:creationId xmlns:a16="http://schemas.microsoft.com/office/drawing/2014/main" id="{0FF1DAAC-BA70-4983-B7F9-E8065B857B3B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Google Shape;316;p35">
              <a:extLst>
                <a:ext uri="{FF2B5EF4-FFF2-40B4-BE49-F238E27FC236}">
                  <a16:creationId xmlns:a16="http://schemas.microsoft.com/office/drawing/2014/main" id="{F99FC653-7812-4105-B24B-5C62FA10C993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656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A9D66BB4-923E-4682-BEDF-0255C56AB00A}"/>
              </a:ext>
            </a:extLst>
          </p:cNvPr>
          <p:cNvSpPr txBox="1"/>
          <p:nvPr/>
        </p:nvSpPr>
        <p:spPr>
          <a:xfrm>
            <a:off x="2917488" y="357650"/>
            <a:ext cx="63570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4. Conclusion  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672C1E50-62F4-489A-BE6A-0AC7FE521BC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0394A97-5746-4A94-BC7F-7A48BA60A560}"/>
              </a:ext>
            </a:extLst>
          </p:cNvPr>
          <p:cNvSpPr txBox="1"/>
          <p:nvPr/>
        </p:nvSpPr>
        <p:spPr>
          <a:xfrm>
            <a:off x="1984006" y="1577074"/>
            <a:ext cx="82239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4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Le projet nous a permis D'enrichir nos connaissances et de pratiquer des notions de programmation en particulier la manipulation des listes chaînées</a:t>
            </a:r>
          </a:p>
        </p:txBody>
      </p:sp>
    </p:spTree>
    <p:extLst>
      <p:ext uri="{BB962C8B-B14F-4D97-AF65-F5344CB8AC3E}">
        <p14:creationId xmlns:p14="http://schemas.microsoft.com/office/powerpoint/2010/main" val="3604849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onnexion technologique abstraite">
            <a:extLst>
              <a:ext uri="{FF2B5EF4-FFF2-40B4-BE49-F238E27FC236}">
                <a16:creationId xmlns:a16="http://schemas.microsoft.com/office/drawing/2014/main" id="{16C66F9B-F58E-4576-97A5-B11E2D28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4" r="11862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8" name="Group 1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56F72DA-78D3-4928-B9FC-38D752FB95DB}"/>
              </a:ext>
            </a:extLst>
          </p:cNvPr>
          <p:cNvSpPr txBox="1"/>
          <p:nvPr/>
        </p:nvSpPr>
        <p:spPr>
          <a:xfrm>
            <a:off x="5719664" y="1866123"/>
            <a:ext cx="5980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>
                <a:solidFill>
                  <a:srgbClr val="F3DA03"/>
                </a:solidFill>
                <a:effectLst>
                  <a:reflection blurRad="6350" stA="55000" endA="300" endPos="45500" dir="5400000" sy="-100000" algn="bl" rotWithShape="0"/>
                </a:effectLst>
                <a:latin typeface="Bahnschrift Condensed" panose="020B0502040204020203" pitchFamily="34" charset="0"/>
              </a:rPr>
              <a:t>Merci Pour </a:t>
            </a:r>
          </a:p>
          <a:p>
            <a:r>
              <a:rPr lang="fr-FR" sz="7000" dirty="0">
                <a:solidFill>
                  <a:srgbClr val="F3DA03"/>
                </a:solidFill>
                <a:effectLst>
                  <a:reflection blurRad="6350" stA="55000" endA="300" endPos="45500" dir="5400000" sy="-100000" algn="bl" rotWithShape="0"/>
                </a:effectLst>
                <a:latin typeface="Bahnschrift Condensed" panose="020B0502040204020203" pitchFamily="34" charset="0"/>
              </a:rPr>
              <a:t>	Votre Attention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D1D3A1-982B-4F20-BC80-AB9BA2974BEB}"/>
              </a:ext>
            </a:extLst>
          </p:cNvPr>
          <p:cNvSpPr txBox="1"/>
          <p:nvPr/>
        </p:nvSpPr>
        <p:spPr>
          <a:xfrm>
            <a:off x="130629" y="2096955"/>
            <a:ext cx="44413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500" dirty="0">
                <a:solidFill>
                  <a:schemeClr val="bg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ahnschrift Condensed" panose="020B0502040204020203" pitchFamily="34" charset="0"/>
              </a:rPr>
              <a:t>Fin du 	Présentation</a:t>
            </a:r>
          </a:p>
        </p:txBody>
      </p:sp>
      <p:pic>
        <p:nvPicPr>
          <p:cNvPr id="29" name="Image 2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330433E-7846-4013-93CE-6CCD379E159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grpSp>
        <p:nvGrpSpPr>
          <p:cNvPr id="19" name="Google Shape;313;p35">
            <a:extLst>
              <a:ext uri="{FF2B5EF4-FFF2-40B4-BE49-F238E27FC236}">
                <a16:creationId xmlns:a16="http://schemas.microsoft.com/office/drawing/2014/main" id="{2DB9A761-59CD-41CF-AA67-96E94BF5BBD9}"/>
              </a:ext>
            </a:extLst>
          </p:cNvPr>
          <p:cNvGrpSpPr/>
          <p:nvPr/>
        </p:nvGrpSpPr>
        <p:grpSpPr>
          <a:xfrm>
            <a:off x="-1243586" y="5241044"/>
            <a:ext cx="3594900" cy="359650"/>
            <a:chOff x="4835925" y="3364400"/>
            <a:chExt cx="3594900" cy="359650"/>
          </a:xfrm>
          <a:solidFill>
            <a:schemeClr val="bg1"/>
          </a:solidFill>
        </p:grpSpPr>
        <p:sp>
          <p:nvSpPr>
            <p:cNvPr id="30" name="Google Shape;314;p35">
              <a:extLst>
                <a:ext uri="{FF2B5EF4-FFF2-40B4-BE49-F238E27FC236}">
                  <a16:creationId xmlns:a16="http://schemas.microsoft.com/office/drawing/2014/main" id="{C52B0173-83F7-4D40-BC17-5ECA875406A7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Google Shape;315;p35">
              <a:extLst>
                <a:ext uri="{FF2B5EF4-FFF2-40B4-BE49-F238E27FC236}">
                  <a16:creationId xmlns:a16="http://schemas.microsoft.com/office/drawing/2014/main" id="{05A98272-DDD3-439B-87D6-EF986258B9CA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2" name="Google Shape;316;p35">
              <a:extLst>
                <a:ext uri="{FF2B5EF4-FFF2-40B4-BE49-F238E27FC236}">
                  <a16:creationId xmlns:a16="http://schemas.microsoft.com/office/drawing/2014/main" id="{A4E652EE-3BC2-42BD-BD19-86721EF6B28F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0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29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DC09B39-4C91-470F-AA5B-4D4E6BFF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171" y="613184"/>
            <a:ext cx="3937658" cy="1568874"/>
          </a:xfrm>
        </p:spPr>
        <p:txBody>
          <a:bodyPr anchor="b">
            <a:normAutofit/>
          </a:bodyPr>
          <a:lstStyle/>
          <a:p>
            <a:pPr algn="ctr"/>
            <a:r>
              <a:rPr lang="fr-FR" sz="5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  <a:t>1.Introduction</a:t>
            </a:r>
            <a:br>
              <a:rPr lang="fr-FR" sz="5000" u="sng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endParaRPr lang="fr-FR" sz="5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2A5A77-FBA5-4A37-B6D7-655F80E5FA5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37707"/>
            <a:ext cx="785104" cy="7851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41B0498-24AA-4158-A8D1-3865FAB3115D}"/>
              </a:ext>
            </a:extLst>
          </p:cNvPr>
          <p:cNvSpPr txBox="1"/>
          <p:nvPr/>
        </p:nvSpPr>
        <p:spPr>
          <a:xfrm>
            <a:off x="2518528" y="3401340"/>
            <a:ext cx="7154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3200" b="0" i="0" u="none" strike="noStrike" dirty="0">
                <a:effectLst/>
                <a:latin typeface="Bahnschrift Condensed" panose="020B0502040204020203" pitchFamily="34" charset="0"/>
              </a:rPr>
              <a:t>Cette présentation explique et illustre le travail réalisé sous forme d’un projet en langage c  pour résoudre une problématique donnée.</a:t>
            </a:r>
            <a:endParaRPr lang="fr-FR" sz="3200" dirty="0">
              <a:latin typeface="Bahnschrift Condense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6CC02-578C-4643-97C4-CAD7BB581218}"/>
              </a:ext>
            </a:extLst>
          </p:cNvPr>
          <p:cNvSpPr/>
          <p:nvPr/>
        </p:nvSpPr>
        <p:spPr>
          <a:xfrm flipV="1">
            <a:off x="2518528" y="3371548"/>
            <a:ext cx="60174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518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FBE226-5CA2-46DE-8E13-F7412369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11" y="1128115"/>
            <a:ext cx="10520702" cy="1325563"/>
          </a:xfrm>
        </p:spPr>
        <p:txBody>
          <a:bodyPr>
            <a:normAutofit/>
          </a:bodyPr>
          <a:lstStyle/>
          <a:p>
            <a:r>
              <a:rPr lang="fr-FR" sz="4400" dirty="0">
                <a:latin typeface="Bahnschrift Condensed" panose="020B0502040204020203" pitchFamily="34" charset="0"/>
              </a:rPr>
              <a:t>1.1 Explication du problème :</a:t>
            </a:r>
            <a:br>
              <a:rPr lang="fr-FR" sz="4400" dirty="0">
                <a:latin typeface="Bahnschrift Condensed" panose="020B0502040204020203" pitchFamily="34" charset="0"/>
              </a:rPr>
            </a:br>
            <a:endParaRPr lang="fr-FR" dirty="0">
              <a:solidFill>
                <a:srgbClr val="FFFFFF"/>
              </a:solidFill>
            </a:endParaRPr>
          </a:p>
        </p:txBody>
      </p:sp>
      <p:grpSp>
        <p:nvGrpSpPr>
          <p:cNvPr id="7" name="Google Shape;313;p35">
            <a:extLst>
              <a:ext uri="{FF2B5EF4-FFF2-40B4-BE49-F238E27FC236}">
                <a16:creationId xmlns:a16="http://schemas.microsoft.com/office/drawing/2014/main" id="{C5F185ED-1489-49C9-8428-2B8F63015990}"/>
              </a:ext>
            </a:extLst>
          </p:cNvPr>
          <p:cNvGrpSpPr/>
          <p:nvPr/>
        </p:nvGrpSpPr>
        <p:grpSpPr>
          <a:xfrm>
            <a:off x="8799723" y="5918603"/>
            <a:ext cx="3594900" cy="359650"/>
            <a:chOff x="4835925" y="3364400"/>
            <a:chExt cx="3594900" cy="359650"/>
          </a:xfrm>
        </p:grpSpPr>
        <p:sp>
          <p:nvSpPr>
            <p:cNvPr id="9" name="Google Shape;314;p35">
              <a:extLst>
                <a:ext uri="{FF2B5EF4-FFF2-40B4-BE49-F238E27FC236}">
                  <a16:creationId xmlns:a16="http://schemas.microsoft.com/office/drawing/2014/main" id="{D961BDBC-1954-4726-A158-A771FE6D4485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315;p35">
              <a:extLst>
                <a:ext uri="{FF2B5EF4-FFF2-40B4-BE49-F238E27FC236}">
                  <a16:creationId xmlns:a16="http://schemas.microsoft.com/office/drawing/2014/main" id="{14663253-4926-409D-AD09-FF52A2D1E554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316;p35">
              <a:extLst>
                <a:ext uri="{FF2B5EF4-FFF2-40B4-BE49-F238E27FC236}">
                  <a16:creationId xmlns:a16="http://schemas.microsoft.com/office/drawing/2014/main" id="{82A37DD5-3368-4B71-82EC-4D6C0716ECFA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2E3051-D532-4359-93D8-87FFB8A7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37707"/>
            <a:ext cx="785104" cy="7851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21E23E-0571-4798-9BC3-553837DCA3EF}"/>
              </a:ext>
            </a:extLst>
          </p:cNvPr>
          <p:cNvSpPr/>
          <p:nvPr/>
        </p:nvSpPr>
        <p:spPr>
          <a:xfrm rot="5400000" flipV="1">
            <a:off x="2418229" y="2799965"/>
            <a:ext cx="601744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C1A8FF-E6EC-4852-A6D8-10039282302B}"/>
              </a:ext>
            </a:extLst>
          </p:cNvPr>
          <p:cNvSpPr txBox="1"/>
          <p:nvPr/>
        </p:nvSpPr>
        <p:spPr>
          <a:xfrm>
            <a:off x="2741960" y="2422740"/>
            <a:ext cx="6356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3000" dirty="0">
                <a:latin typeface="Agency FB" panose="020B0503020202020204" pitchFamily="34" charset="0"/>
              </a:rPr>
              <a:t>A</a:t>
            </a:r>
            <a:r>
              <a:rPr lang="fr-FR" sz="3000" b="0" i="0" u="none" strike="noStrike" dirty="0">
                <a:effectLst/>
                <a:latin typeface="Agency FB" panose="020B0503020202020204" pitchFamily="34" charset="0"/>
              </a:rPr>
              <a:t>utomatisation de l'étude des langages en particulier l'étude des contextes dans lesquels un mot est employé.</a:t>
            </a:r>
            <a:endParaRPr lang="fr-FR" sz="30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257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9FBE414-B9C1-4C57-972F-E4D621DF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58" y="1517715"/>
            <a:ext cx="3497880" cy="24720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u="sng" kern="12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2.Solution</a:t>
            </a:r>
            <a:br>
              <a:rPr lang="en-US" sz="5000" u="sng" kern="1200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r>
              <a:rPr lang="en-US" sz="5000" kern="12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	</a:t>
            </a:r>
            <a:r>
              <a:rPr lang="en-US" sz="5000" u="sng" kern="1200" dirty="0" err="1">
                <a:solidFill>
                  <a:srgbClr val="F3DA03"/>
                </a:solidFill>
                <a:latin typeface="Bahnschrift Condensed" panose="020B0502040204020203" pitchFamily="34" charset="0"/>
              </a:rPr>
              <a:t>Proposée</a:t>
            </a:r>
            <a:r>
              <a:rPr lang="en-US" sz="5000" u="sng" kern="12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 :</a:t>
            </a:r>
            <a:br>
              <a:rPr lang="en-US" sz="2000" u="sng" kern="12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endParaRPr lang="en-US" sz="2000" kern="1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802500-D19D-4DA0-82BC-DA80E977212E}"/>
              </a:ext>
            </a:extLst>
          </p:cNvPr>
          <p:cNvSpPr txBox="1"/>
          <p:nvPr/>
        </p:nvSpPr>
        <p:spPr>
          <a:xfrm>
            <a:off x="4654733" y="1952042"/>
            <a:ext cx="6390623" cy="532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latin typeface="Bahnschrift Condensed" panose="020B0502040204020203" pitchFamily="34" charset="0"/>
              </a:rPr>
              <a:t>C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onvertir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un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fichier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.txt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en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une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chaine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de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caractères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et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créer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à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partir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de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cette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chaine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des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liste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chainées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de type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listeMots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,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listeFreq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,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dictContexte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pour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pouvoir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les exploiter dans </a:t>
            </a:r>
            <a:r>
              <a:rPr lang="en-US" sz="3000" b="0" i="0" u="none" strike="noStrike" dirty="0" err="1">
                <a:effectLst/>
                <a:latin typeface="Bahnschrift Condensed" panose="020B0502040204020203" pitchFamily="34" charset="0"/>
              </a:rPr>
              <a:t>l’étude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des contexts</a:t>
            </a:r>
            <a:r>
              <a:rPr lang="en-US" sz="3000" dirty="0">
                <a:latin typeface="Bahnschrift Condensed" panose="020B0502040204020203" pitchFamily="34" charset="0"/>
              </a:rPr>
              <a:t>.</a:t>
            </a:r>
            <a:r>
              <a:rPr lang="en-US" sz="3000" b="0" i="0" u="none" strike="noStrike" dirty="0">
                <a:effectLst/>
                <a:latin typeface="Bahnschrift Condensed" panose="020B0502040204020203" pitchFamily="34" charset="0"/>
              </a:rPr>
              <a:t> </a:t>
            </a:r>
          </a:p>
        </p:txBody>
      </p:sp>
      <p:pic>
        <p:nvPicPr>
          <p:cNvPr id="23" name="Image 2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3A325E-2EAE-4EE0-8A80-2EF584B8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5" y="-18853"/>
            <a:ext cx="785104" cy="785104"/>
          </a:xfrm>
          <a:prstGeom prst="rect">
            <a:avLst/>
          </a:prstGeom>
        </p:spPr>
      </p:pic>
      <p:grpSp>
        <p:nvGrpSpPr>
          <p:cNvPr id="24" name="Google Shape;313;p35">
            <a:extLst>
              <a:ext uri="{FF2B5EF4-FFF2-40B4-BE49-F238E27FC236}">
                <a16:creationId xmlns:a16="http://schemas.microsoft.com/office/drawing/2014/main" id="{092B36EC-6BA8-47F6-BE5E-94CDF01BEE81}"/>
              </a:ext>
            </a:extLst>
          </p:cNvPr>
          <p:cNvGrpSpPr/>
          <p:nvPr/>
        </p:nvGrpSpPr>
        <p:grpSpPr>
          <a:xfrm>
            <a:off x="-1797450" y="4745118"/>
            <a:ext cx="3594900" cy="359650"/>
            <a:chOff x="4835925" y="3364400"/>
            <a:chExt cx="3594900" cy="359650"/>
          </a:xfrm>
        </p:grpSpPr>
        <p:sp>
          <p:nvSpPr>
            <p:cNvPr id="25" name="Google Shape;314;p35">
              <a:extLst>
                <a:ext uri="{FF2B5EF4-FFF2-40B4-BE49-F238E27FC236}">
                  <a16:creationId xmlns:a16="http://schemas.microsoft.com/office/drawing/2014/main" id="{24D9B2E9-C087-4F2B-ADD0-5B25B5CFEEE7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Google Shape;315;p35">
              <a:extLst>
                <a:ext uri="{FF2B5EF4-FFF2-40B4-BE49-F238E27FC236}">
                  <a16:creationId xmlns:a16="http://schemas.microsoft.com/office/drawing/2014/main" id="{2E98A47B-198B-4733-A84E-A0D5DD8E5639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Google Shape;316;p35">
              <a:extLst>
                <a:ext uri="{FF2B5EF4-FFF2-40B4-BE49-F238E27FC236}">
                  <a16:creationId xmlns:a16="http://schemas.microsoft.com/office/drawing/2014/main" id="{4CFC4949-3CD7-4292-B272-1FBDF9E99E9E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1F43E007-BBBF-426B-BA57-B466A2194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39" y="1658950"/>
            <a:ext cx="717571" cy="29309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765FC5F-BEE1-49C3-B44C-D8352E51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82" y="514769"/>
            <a:ext cx="480102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7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7CAF6B-3272-44FF-B512-50C6E7EB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2" y="845490"/>
            <a:ext cx="4695334" cy="3613388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2.1 Présentation </a:t>
            </a:r>
            <a:b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	du code</a:t>
            </a:r>
            <a:b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		source :</a:t>
            </a:r>
            <a:br>
              <a:rPr lang="fr-FR" sz="4400" dirty="0">
                <a:solidFill>
                  <a:srgbClr val="F3DA03"/>
                </a:solidFill>
                <a:latin typeface="Bahnschrift Condensed" panose="020B0502040204020203" pitchFamily="34" charset="0"/>
              </a:rPr>
            </a:br>
            <a:endParaRPr lang="fr-FR" dirty="0">
              <a:solidFill>
                <a:srgbClr val="F3DA03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5CA0024-18B5-4A72-8681-C0FC92DD399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D21281C-2519-4067-8432-1049F08BCBEC}"/>
              </a:ext>
            </a:extLst>
          </p:cNvPr>
          <p:cNvSpPr txBox="1"/>
          <p:nvPr/>
        </p:nvSpPr>
        <p:spPr>
          <a:xfrm>
            <a:off x="6420026" y="1451855"/>
            <a:ext cx="457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u="sng" dirty="0">
                <a:latin typeface="Bahnschrift Condensed" panose="020B0502040204020203" pitchFamily="34" charset="0"/>
              </a:rPr>
              <a:t>Fichiers Source :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fr-FR" sz="2500" dirty="0" err="1">
                <a:latin typeface="Bahnschrift Condensed" panose="020B0502040204020203" pitchFamily="34" charset="0"/>
              </a:rPr>
              <a:t>Fonction.c</a:t>
            </a:r>
            <a:r>
              <a:rPr lang="fr-FR" sz="2500" dirty="0">
                <a:latin typeface="Bahnschrift Condensed" panose="020B0502040204020203" pitchFamily="34" charset="0"/>
              </a:rPr>
              <a:t> 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fr-FR" sz="2500" dirty="0" err="1">
                <a:latin typeface="Bahnschrift Condensed" panose="020B0502040204020203" pitchFamily="34" charset="0"/>
              </a:rPr>
              <a:t>Main.c</a:t>
            </a:r>
            <a:endParaRPr lang="fr-FR" sz="2500" dirty="0">
              <a:latin typeface="Bahnschrift Condensed" panose="020B0502040204020203" pitchFamily="34" charset="0"/>
            </a:endParaRPr>
          </a:p>
          <a:p>
            <a:r>
              <a:rPr lang="fr-FR" sz="2500" u="sng" dirty="0">
                <a:latin typeface="Bahnschrift Condensed" panose="020B0502040204020203" pitchFamily="34" charset="0"/>
              </a:rPr>
              <a:t>Fichier header :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r>
              <a:rPr lang="fr-FR" sz="2500" dirty="0" err="1">
                <a:latin typeface="Bahnschrift Condensed" panose="020B0502040204020203" pitchFamily="34" charset="0"/>
              </a:rPr>
              <a:t>Fonction.h</a:t>
            </a:r>
            <a:endParaRPr lang="fr-FR" sz="2500" dirty="0">
              <a:latin typeface="Bahnschrift Condensed" panose="020B0502040204020203" pitchFamily="34" charset="0"/>
            </a:endParaRPr>
          </a:p>
          <a:p>
            <a:endParaRPr lang="fr-FR" sz="2500" dirty="0">
              <a:latin typeface="Bahnschrift Condensed" panose="020B05020402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C070D58-C415-4AF8-B5E9-CFFE4C62EAC3}"/>
              </a:ext>
            </a:extLst>
          </p:cNvPr>
          <p:cNvSpPr txBox="1"/>
          <p:nvPr/>
        </p:nvSpPr>
        <p:spPr>
          <a:xfrm>
            <a:off x="6420026" y="4326903"/>
            <a:ext cx="536085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dirty="0">
                <a:latin typeface="Bahnschrift Condensed" panose="020B0502040204020203" pitchFamily="34" charset="0"/>
              </a:rPr>
              <a:t>Selon la programmation modulaire, le fichier header qui contient que les prototypes des fonctions définies et appelées respectivement dans les fichiers source </a:t>
            </a:r>
            <a:r>
              <a:rPr lang="fr-FR" sz="2300" dirty="0" err="1">
                <a:latin typeface="Bahnschrift Condensed" panose="020B0502040204020203" pitchFamily="34" charset="0"/>
              </a:rPr>
              <a:t>fonction.c</a:t>
            </a:r>
            <a:r>
              <a:rPr lang="fr-FR" sz="2300" dirty="0">
                <a:latin typeface="Bahnschrift Condensed" panose="020B0502040204020203" pitchFamily="34" charset="0"/>
              </a:rPr>
              <a:t> et main. c</a:t>
            </a:r>
          </a:p>
        </p:txBody>
      </p:sp>
      <p:sp>
        <p:nvSpPr>
          <p:cNvPr id="13" name="Bouton d’action : obtenir des informations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CC46ADE-E86A-4353-9398-BE769869D184}"/>
              </a:ext>
            </a:extLst>
          </p:cNvPr>
          <p:cNvSpPr/>
          <p:nvPr/>
        </p:nvSpPr>
        <p:spPr>
          <a:xfrm>
            <a:off x="5947983" y="3949831"/>
            <a:ext cx="474337" cy="377072"/>
          </a:xfrm>
          <a:prstGeom prst="actionButtonInformati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35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CBDAF9-0ABF-4ECC-9D64-F1574C7C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6119"/>
            <a:ext cx="4468304" cy="4176075"/>
          </a:xfrm>
        </p:spPr>
        <p:txBody>
          <a:bodyPr>
            <a:normAutofit/>
          </a:bodyPr>
          <a:lstStyle/>
          <a:p>
            <a:r>
              <a:rPr lang="fr-FR" sz="44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2.2 Explication </a:t>
            </a:r>
            <a:b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	</a:t>
            </a:r>
            <a:r>
              <a:rPr lang="fr-FR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d</a:t>
            </a:r>
            <a:r>
              <a:rPr lang="fr-FR" sz="44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es </a:t>
            </a:r>
            <a:b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	   </a:t>
            </a:r>
            <a:r>
              <a:rPr lang="fr-FR" sz="4400" u="sng" dirty="0">
                <a:solidFill>
                  <a:schemeClr val="bg1"/>
                </a:solidFill>
                <a:latin typeface="Bahnschrift Condensed" panose="020B0502040204020203" pitchFamily="34" charset="0"/>
              </a:rPr>
              <a:t>fonctions :</a:t>
            </a:r>
            <a:br>
              <a:rPr lang="fr-FR" sz="44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EC56E2-663E-4EBD-9ACA-23B29F221EA0}"/>
              </a:ext>
            </a:extLst>
          </p:cNvPr>
          <p:cNvSpPr txBox="1"/>
          <p:nvPr/>
        </p:nvSpPr>
        <p:spPr>
          <a:xfrm>
            <a:off x="4781326" y="0"/>
            <a:ext cx="733698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fr-FR" sz="1950" b="1" u="sng" dirty="0">
                <a:latin typeface="Bahnschrift Condensed" panose="020B0502040204020203" pitchFamily="34" charset="0"/>
              </a:rPr>
              <a:t>Les fonctions qui permette de récupérer le texte du fichier au une chaine de caractères :</a:t>
            </a:r>
          </a:p>
          <a:p>
            <a:r>
              <a:rPr lang="fr-FR" sz="1950" dirty="0">
                <a:latin typeface="Bahnschrift Condensed" panose="020B0502040204020203" pitchFamily="34" charset="0"/>
              </a:rPr>
              <a:t>		</a:t>
            </a:r>
            <a:r>
              <a:rPr lang="fr-FR" sz="2000" dirty="0">
                <a:latin typeface="Bahnschrift Condensed" panose="020B0502040204020203" pitchFamily="34" charset="0"/>
              </a:rPr>
              <a:t>char* </a:t>
            </a:r>
            <a:r>
              <a:rPr lang="fr-FR" sz="2000" dirty="0" err="1">
                <a:latin typeface="Bahnschrift Condensed" panose="020B0502040204020203" pitchFamily="34" charset="0"/>
              </a:rPr>
              <a:t>creationChaine</a:t>
            </a:r>
            <a:r>
              <a:rPr lang="fr-FR" sz="2000" dirty="0">
                <a:latin typeface="Bahnschrift Condensed" panose="020B0502040204020203" pitchFamily="34" charset="0"/>
              </a:rPr>
              <a:t> (); long taille(FILE *);</a:t>
            </a:r>
            <a:endParaRPr lang="fr-FR" sz="1950" u="sng" dirty="0">
              <a:latin typeface="Bahnschrift Condensed" panose="020B0502040204020203" pitchFamily="34" charset="0"/>
            </a:endParaRPr>
          </a:p>
          <a:p>
            <a:pPr marL="457200" indent="-457200">
              <a:buAutoNum type="arabicParenR" startAt="2"/>
            </a:pPr>
            <a:r>
              <a:rPr lang="fr-FR" sz="1950" b="1" u="sng" dirty="0">
                <a:latin typeface="Bahnschrift Condensed" panose="020B0502040204020203" pitchFamily="34" charset="0"/>
              </a:rPr>
              <a:t>Les fonctions qui permette de mettre chaque mot de la chaine dans une liste</a:t>
            </a:r>
          </a:p>
          <a:p>
            <a:r>
              <a:rPr lang="fr-FR" sz="1950" b="1" dirty="0">
                <a:latin typeface="Bahnschrift Condensed" panose="020B0502040204020203" pitchFamily="34" charset="0"/>
              </a:rPr>
              <a:t>         </a:t>
            </a:r>
            <a:r>
              <a:rPr lang="fr-FR" sz="1950" b="1" u="sng" dirty="0">
                <a:latin typeface="Bahnschrift Condensed" panose="020B0502040204020203" pitchFamily="34" charset="0"/>
              </a:rPr>
              <a:t>chainée : </a:t>
            </a:r>
            <a:endParaRPr lang="fr-FR" b="1" u="sng" dirty="0">
              <a:latin typeface="Bahnschrift Condensed" panose="020B0502040204020203" pitchFamily="34" charset="0"/>
            </a:endParaRP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mots(char* ); 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motsDe</a:t>
            </a:r>
            <a:r>
              <a:rPr lang="fr-FR" dirty="0">
                <a:latin typeface="Bahnschrift Condensed" panose="020B0502040204020203" pitchFamily="34" charset="0"/>
              </a:rPr>
              <a:t>(char* );</a:t>
            </a:r>
          </a:p>
          <a:p>
            <a:pPr marL="342900" indent="-342900">
              <a:buAutoNum type="arabicParenR" startAt="3"/>
            </a:pPr>
            <a:r>
              <a:rPr lang="fr-FR" b="1" u="sng" dirty="0">
                <a:latin typeface="Bahnschrift Condensed" panose="020B0502040204020203" pitchFamily="34" charset="0"/>
              </a:rPr>
              <a:t>Les fonctions qui permette de calculer le nbr d’</a:t>
            </a:r>
            <a:r>
              <a:rPr lang="fr-FR" b="1" u="sng" dirty="0" err="1">
                <a:latin typeface="Bahnschrift Condensed" panose="020B0502040204020203" pitchFamily="34" charset="0"/>
              </a:rPr>
              <a:t>occurence</a:t>
            </a:r>
            <a:r>
              <a:rPr lang="fr-FR" b="1" u="sng" dirty="0">
                <a:latin typeface="Bahnschrift Condensed" panose="020B0502040204020203" pitchFamily="34" charset="0"/>
              </a:rPr>
              <a:t> de chaque mot du texte 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       </a:t>
            </a:r>
            <a:r>
              <a:rPr lang="fr-FR" b="1" u="sng" dirty="0">
                <a:latin typeface="Bahnschrift Condensed" panose="020B0502040204020203" pitchFamily="34" charset="0"/>
              </a:rPr>
              <a:t>(en utilisons la liste des mots) :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int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frequences</a:t>
            </a:r>
            <a:r>
              <a:rPr lang="fr-FR" dirty="0">
                <a:latin typeface="Bahnschrift Condensed" panose="020B0502040204020203" pitchFamily="34" charset="0"/>
              </a:rPr>
              <a:t>(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,char * ); 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min(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);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frequencesDe</a:t>
            </a:r>
            <a:r>
              <a:rPr lang="fr-FR" dirty="0">
                <a:latin typeface="Bahnschrift Condensed" panose="020B0502040204020203" pitchFamily="34" charset="0"/>
              </a:rPr>
              <a:t>(char* );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4)    </a:t>
            </a:r>
            <a:r>
              <a:rPr lang="fr-FR" b="1" u="sng" dirty="0">
                <a:latin typeface="Bahnschrift Condensed" panose="020B0502040204020203" pitchFamily="34" charset="0"/>
              </a:rPr>
              <a:t>Les fonctions qui permette de crée une lise de contexte d’un mot donné 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       </a:t>
            </a:r>
            <a:r>
              <a:rPr lang="fr-FR" b="1" u="sng" dirty="0">
                <a:latin typeface="Bahnschrift Condensed" panose="020B0502040204020203" pitchFamily="34" charset="0"/>
              </a:rPr>
              <a:t>(en utilisons la chaine qui contient le texte) :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max(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); 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contexte(char * , char * );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5)    </a:t>
            </a:r>
            <a:r>
              <a:rPr lang="fr-FR" b="1" u="sng" dirty="0">
                <a:latin typeface="Bahnschrift Condensed" panose="020B0502040204020203" pitchFamily="34" charset="0"/>
              </a:rPr>
              <a:t>Les fonctions de crée la structure </a:t>
            </a:r>
            <a:r>
              <a:rPr lang="fr-FR" b="1" u="sng" dirty="0" err="1">
                <a:latin typeface="Bahnschrift Condensed" panose="020B0502040204020203" pitchFamily="34" charset="0"/>
              </a:rPr>
              <a:t>dictContexte</a:t>
            </a:r>
            <a:r>
              <a:rPr lang="fr-FR" b="1" u="sng" dirty="0">
                <a:latin typeface="Bahnschrift Condensed" panose="020B0502040204020203" pitchFamily="34" charset="0"/>
              </a:rPr>
              <a:t> :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listeFreq</a:t>
            </a:r>
            <a:r>
              <a:rPr lang="fr-FR" dirty="0">
                <a:latin typeface="Bahnschrift Condensed" panose="020B0502040204020203" pitchFamily="34" charset="0"/>
              </a:rPr>
              <a:t> contexte1(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, char * );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creerDict</a:t>
            </a:r>
            <a:r>
              <a:rPr lang="fr-FR" dirty="0">
                <a:latin typeface="Bahnschrift Condensed" panose="020B0502040204020203" pitchFamily="34" charset="0"/>
              </a:rPr>
              <a:t>( 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 ,</a:t>
            </a:r>
            <a:r>
              <a:rPr lang="fr-FR" dirty="0" err="1">
                <a:latin typeface="Bahnschrift Condensed" panose="020B0502040204020203" pitchFamily="34" charset="0"/>
              </a:rPr>
              <a:t>listeMots</a:t>
            </a:r>
            <a:r>
              <a:rPr lang="fr-FR" dirty="0">
                <a:latin typeface="Bahnschrift Condensed" panose="020B0502040204020203" pitchFamily="34" charset="0"/>
              </a:rPr>
              <a:t> );</a:t>
            </a:r>
          </a:p>
          <a:p>
            <a:pPr marL="342900" indent="-342900">
              <a:buAutoNum type="arabicParenR" startAt="6"/>
            </a:pPr>
            <a:r>
              <a:rPr lang="fr-FR" b="1" u="sng" dirty="0">
                <a:latin typeface="Bahnschrift Condensed" panose="020B0502040204020203" pitchFamily="34" charset="0"/>
              </a:rPr>
              <a:t>La fonction qui permette de retourne le mot le plus fréquent dans le contexte d'un mot donné :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char *</a:t>
            </a:r>
            <a:r>
              <a:rPr lang="fr-FR" dirty="0" err="1">
                <a:latin typeface="Bahnschrift Condensed" panose="020B0502040204020203" pitchFamily="34" charset="0"/>
              </a:rPr>
              <a:t>maxContexte</a:t>
            </a:r>
            <a:r>
              <a:rPr lang="fr-FR" dirty="0">
                <a:latin typeface="Bahnschrift Condensed" panose="020B0502040204020203" pitchFamily="34" charset="0"/>
              </a:rPr>
              <a:t>(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, char* ) ;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7)    </a:t>
            </a:r>
            <a:r>
              <a:rPr lang="fr-FR" b="1" u="sng" dirty="0">
                <a:latin typeface="Bahnschrift Condensed" panose="020B0502040204020203" pitchFamily="34" charset="0"/>
              </a:rPr>
              <a:t>La fonction qui permette de retourne le nbr d’apparition du mot n dans le contexte de m :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</a:t>
            </a:r>
            <a:r>
              <a:rPr lang="fr-FR" dirty="0" err="1">
                <a:latin typeface="Bahnschrift Condensed" panose="020B0502040204020203" pitchFamily="34" charset="0"/>
              </a:rPr>
              <a:t>int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freqCont</a:t>
            </a:r>
            <a:r>
              <a:rPr lang="fr-FR" dirty="0">
                <a:latin typeface="Bahnschrift Condensed" panose="020B0502040204020203" pitchFamily="34" charset="0"/>
              </a:rPr>
              <a:t>(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,char *, char*);</a:t>
            </a:r>
          </a:p>
          <a:p>
            <a:pPr marL="342900" indent="-342900">
              <a:buAutoNum type="arabicParenR" startAt="8"/>
            </a:pPr>
            <a:r>
              <a:rPr lang="fr-FR" b="1" u="sng" dirty="0">
                <a:latin typeface="Bahnschrift Condensed" panose="020B0502040204020203" pitchFamily="34" charset="0"/>
              </a:rPr>
              <a:t>Les fonctions qui permette d’afficher les n mots a partir d’un mot choisi aléatoirement et </a:t>
            </a:r>
          </a:p>
          <a:p>
            <a:r>
              <a:rPr lang="fr-FR" b="1" dirty="0">
                <a:latin typeface="Bahnschrift Condensed" panose="020B0502040204020203" pitchFamily="34" charset="0"/>
              </a:rPr>
              <a:t>       </a:t>
            </a:r>
            <a:r>
              <a:rPr lang="fr-FR" b="1" u="sng" dirty="0">
                <a:latin typeface="Bahnschrift Condensed" panose="020B0502040204020203" pitchFamily="34" charset="0"/>
              </a:rPr>
              <a:t>chaque mot afficher a la position i est le contexte le plus fréquent du mot a la position i-1: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		char * </a:t>
            </a:r>
            <a:r>
              <a:rPr lang="fr-FR" dirty="0" err="1">
                <a:latin typeface="Bahnschrift Condensed" panose="020B0502040204020203" pitchFamily="34" charset="0"/>
              </a:rPr>
              <a:t>random</a:t>
            </a:r>
            <a:r>
              <a:rPr lang="fr-FR" dirty="0">
                <a:latin typeface="Bahnschrift Condensed" panose="020B0502040204020203" pitchFamily="34" charset="0"/>
              </a:rPr>
              <a:t>(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); </a:t>
            </a:r>
            <a:r>
              <a:rPr lang="fr-FR" dirty="0" err="1">
                <a:latin typeface="Bahnschrift Condensed" panose="020B0502040204020203" pitchFamily="34" charset="0"/>
              </a:rPr>
              <a:t>void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  <a:r>
              <a:rPr lang="fr-FR" dirty="0" err="1">
                <a:latin typeface="Bahnschrift Condensed" panose="020B0502040204020203" pitchFamily="34" charset="0"/>
              </a:rPr>
              <a:t>genererText</a:t>
            </a:r>
            <a:r>
              <a:rPr lang="fr-FR" dirty="0">
                <a:latin typeface="Bahnschrift Condensed" panose="020B0502040204020203" pitchFamily="34" charset="0"/>
              </a:rPr>
              <a:t>(</a:t>
            </a:r>
            <a:r>
              <a:rPr lang="fr-FR" dirty="0" err="1">
                <a:latin typeface="Bahnschrift Condensed" panose="020B0502040204020203" pitchFamily="34" charset="0"/>
              </a:rPr>
              <a:t>dictContexte</a:t>
            </a:r>
            <a:r>
              <a:rPr lang="fr-FR" dirty="0">
                <a:latin typeface="Bahnschrift Condensed" panose="020B0502040204020203" pitchFamily="34" charset="0"/>
              </a:rPr>
              <a:t> , </a:t>
            </a:r>
            <a:r>
              <a:rPr lang="fr-FR" dirty="0" err="1">
                <a:latin typeface="Bahnschrift Condensed" panose="020B0502040204020203" pitchFamily="34" charset="0"/>
              </a:rPr>
              <a:t>int</a:t>
            </a:r>
            <a:r>
              <a:rPr lang="fr-FR" dirty="0">
                <a:latin typeface="Bahnschrift Condensed" panose="020B0502040204020203" pitchFamily="34" charset="0"/>
              </a:rPr>
              <a:t> );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EC88F76-3F63-45C2-96FC-6BE14ADA54D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grpSp>
        <p:nvGrpSpPr>
          <p:cNvPr id="9" name="Google Shape;313;p35">
            <a:extLst>
              <a:ext uri="{FF2B5EF4-FFF2-40B4-BE49-F238E27FC236}">
                <a16:creationId xmlns:a16="http://schemas.microsoft.com/office/drawing/2014/main" id="{71DB1919-9B24-4817-B5F0-280AB6B54F28}"/>
              </a:ext>
            </a:extLst>
          </p:cNvPr>
          <p:cNvGrpSpPr/>
          <p:nvPr/>
        </p:nvGrpSpPr>
        <p:grpSpPr>
          <a:xfrm>
            <a:off x="-1690056" y="5420622"/>
            <a:ext cx="3594900" cy="359650"/>
            <a:chOff x="4835925" y="3364400"/>
            <a:chExt cx="3594900" cy="359650"/>
          </a:xfrm>
        </p:grpSpPr>
        <p:sp>
          <p:nvSpPr>
            <p:cNvPr id="10" name="Google Shape;314;p35">
              <a:extLst>
                <a:ext uri="{FF2B5EF4-FFF2-40B4-BE49-F238E27FC236}">
                  <a16:creationId xmlns:a16="http://schemas.microsoft.com/office/drawing/2014/main" id="{FA144A2F-5448-43AD-BE6D-15FA9FE94E11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315;p35">
              <a:extLst>
                <a:ext uri="{FF2B5EF4-FFF2-40B4-BE49-F238E27FC236}">
                  <a16:creationId xmlns:a16="http://schemas.microsoft.com/office/drawing/2014/main" id="{F30DBD18-841F-4C4F-93A0-3769E1B7F471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Google Shape;316;p35">
              <a:extLst>
                <a:ext uri="{FF2B5EF4-FFF2-40B4-BE49-F238E27FC236}">
                  <a16:creationId xmlns:a16="http://schemas.microsoft.com/office/drawing/2014/main" id="{F51DC97F-4A7D-4AA2-B031-0A6078423D53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9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35B875-B681-47F8-987F-CED99F7E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55742"/>
            <a:ext cx="5616451" cy="3346515"/>
          </a:xfrm>
        </p:spPr>
        <p:txBody>
          <a:bodyPr anchor="ctr">
            <a:norm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2.3 Déroulement</a:t>
            </a:r>
            <a:b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	des</a:t>
            </a:r>
            <a:b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	   fonctions</a:t>
            </a:r>
            <a:br>
              <a:rPr lang="fr-FR" sz="4800" dirty="0">
                <a:solidFill>
                  <a:schemeClr val="bg1"/>
                </a:solidFill>
                <a:latin typeface="Bahnschrift Condensed" panose="020B0502040204020203" pitchFamily="34" charset="0"/>
              </a:rPr>
            </a:br>
            <a:endParaRPr lang="fr-FR" sz="4800" dirty="0">
              <a:solidFill>
                <a:schemeClr val="bg1"/>
              </a:solidFill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E4203D-335A-4F3E-A25E-C602FEDD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grpSp>
        <p:nvGrpSpPr>
          <p:cNvPr id="13" name="Google Shape;313;p35">
            <a:extLst>
              <a:ext uri="{FF2B5EF4-FFF2-40B4-BE49-F238E27FC236}">
                <a16:creationId xmlns:a16="http://schemas.microsoft.com/office/drawing/2014/main" id="{3A61C304-E6B3-4704-9FFA-F14B347C0B35}"/>
              </a:ext>
            </a:extLst>
          </p:cNvPr>
          <p:cNvGrpSpPr/>
          <p:nvPr/>
        </p:nvGrpSpPr>
        <p:grpSpPr>
          <a:xfrm>
            <a:off x="-1690056" y="5420622"/>
            <a:ext cx="3594900" cy="359650"/>
            <a:chOff x="4835925" y="3364400"/>
            <a:chExt cx="3594900" cy="359650"/>
          </a:xfrm>
          <a:solidFill>
            <a:schemeClr val="tx1"/>
          </a:solidFill>
        </p:grpSpPr>
        <p:sp>
          <p:nvSpPr>
            <p:cNvPr id="15" name="Google Shape;314;p35">
              <a:extLst>
                <a:ext uri="{FF2B5EF4-FFF2-40B4-BE49-F238E27FC236}">
                  <a16:creationId xmlns:a16="http://schemas.microsoft.com/office/drawing/2014/main" id="{43E2D987-BD74-4E89-84CB-6494CE68533E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Google Shape;315;p35">
              <a:extLst>
                <a:ext uri="{FF2B5EF4-FFF2-40B4-BE49-F238E27FC236}">
                  <a16:creationId xmlns:a16="http://schemas.microsoft.com/office/drawing/2014/main" id="{868A5F34-7DAA-477E-B59D-835C553D35EA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" name="Google Shape;316;p35">
              <a:extLst>
                <a:ext uri="{FF2B5EF4-FFF2-40B4-BE49-F238E27FC236}">
                  <a16:creationId xmlns:a16="http://schemas.microsoft.com/office/drawing/2014/main" id="{00E75B1F-C5B4-423B-8298-286B147FCB5A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9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230584-3738-40DA-9C72-195A495F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25" y="737970"/>
            <a:ext cx="10520702" cy="1662634"/>
          </a:xfrm>
        </p:spPr>
        <p:txBody>
          <a:bodyPr>
            <a:normAutofit fontScale="90000"/>
          </a:bodyPr>
          <a:lstStyle/>
          <a:p>
            <a:r>
              <a:rPr lang="fr-FR" sz="3900" b="1" u="sng" dirty="0">
                <a:latin typeface="Bahnschrift Condensed" panose="020B0502040204020203" pitchFamily="34" charset="0"/>
              </a:rPr>
              <a:t>1) Les fonctions qui permette de récupérer le texte du fichier au une chaine de caractères :</a:t>
            </a:r>
            <a:br>
              <a:rPr lang="fr-FR" sz="3900" b="1" u="sng" dirty="0">
                <a:latin typeface="Bahnschrift Condensed" panose="020B0502040204020203" pitchFamily="34" charset="0"/>
              </a:rPr>
            </a:br>
            <a:r>
              <a:rPr lang="fr-FR" sz="4400" dirty="0">
                <a:latin typeface="Bahnschrift Condensed" panose="020B0502040204020203" pitchFamily="34" charset="0"/>
              </a:rPr>
              <a:t>		</a:t>
            </a:r>
            <a:endParaRPr lang="fr-FR" dirty="0">
              <a:solidFill>
                <a:srgbClr val="FFFFFF"/>
              </a:solidFill>
            </a:endParaRPr>
          </a:p>
        </p:txBody>
      </p:sp>
      <p:grpSp>
        <p:nvGrpSpPr>
          <p:cNvPr id="7" name="Google Shape;313;p35">
            <a:extLst>
              <a:ext uri="{FF2B5EF4-FFF2-40B4-BE49-F238E27FC236}">
                <a16:creationId xmlns:a16="http://schemas.microsoft.com/office/drawing/2014/main" id="{FC9A3EEE-2017-4D0B-AB06-93FC6FCEAD14}"/>
              </a:ext>
            </a:extLst>
          </p:cNvPr>
          <p:cNvGrpSpPr/>
          <p:nvPr/>
        </p:nvGrpSpPr>
        <p:grpSpPr>
          <a:xfrm>
            <a:off x="8799723" y="5918603"/>
            <a:ext cx="3594900" cy="359650"/>
            <a:chOff x="4835925" y="3364400"/>
            <a:chExt cx="3594900" cy="359650"/>
          </a:xfrm>
        </p:grpSpPr>
        <p:sp>
          <p:nvSpPr>
            <p:cNvPr id="9" name="Google Shape;314;p35">
              <a:extLst>
                <a:ext uri="{FF2B5EF4-FFF2-40B4-BE49-F238E27FC236}">
                  <a16:creationId xmlns:a16="http://schemas.microsoft.com/office/drawing/2014/main" id="{C71A18EE-46B3-45CB-844B-645A0C41050D}"/>
                </a:ext>
              </a:extLst>
            </p:cNvPr>
            <p:cNvSpPr/>
            <p:nvPr/>
          </p:nvSpPr>
          <p:spPr>
            <a:xfrm>
              <a:off x="4835925" y="336440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" name="Google Shape;315;p35">
              <a:extLst>
                <a:ext uri="{FF2B5EF4-FFF2-40B4-BE49-F238E27FC236}">
                  <a16:creationId xmlns:a16="http://schemas.microsoft.com/office/drawing/2014/main" id="{D4A3D88A-816D-4EF3-8636-287CB1D2F71C}"/>
                </a:ext>
              </a:extLst>
            </p:cNvPr>
            <p:cNvSpPr/>
            <p:nvPr/>
          </p:nvSpPr>
          <p:spPr>
            <a:xfrm>
              <a:off x="4835925" y="3501625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Google Shape;316;p35">
              <a:extLst>
                <a:ext uri="{FF2B5EF4-FFF2-40B4-BE49-F238E27FC236}">
                  <a16:creationId xmlns:a16="http://schemas.microsoft.com/office/drawing/2014/main" id="{E72EC861-BA10-4C41-847D-B67839F19C11}"/>
                </a:ext>
              </a:extLst>
            </p:cNvPr>
            <p:cNvSpPr/>
            <p:nvPr/>
          </p:nvSpPr>
          <p:spPr>
            <a:xfrm>
              <a:off x="4835925" y="3638850"/>
              <a:ext cx="3594900" cy="85200"/>
            </a:xfrm>
            <a:prstGeom prst="rect">
              <a:avLst/>
            </a:prstGeom>
            <a:ln>
              <a:solidFill>
                <a:srgbClr val="F3DA0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CF9F5EEE-3A82-4990-A48F-9A060E3258D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-47134"/>
            <a:ext cx="785104" cy="78510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527847-8675-40ED-84C1-A67F89EE67E8}"/>
              </a:ext>
            </a:extLst>
          </p:cNvPr>
          <p:cNvSpPr txBox="1"/>
          <p:nvPr/>
        </p:nvSpPr>
        <p:spPr>
          <a:xfrm>
            <a:off x="862925" y="3242826"/>
            <a:ext cx="130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On un fichier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55DB67-B262-4FEF-820C-A7F916BB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25" y="3612155"/>
            <a:ext cx="2785352" cy="2019475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48FD69D-296E-4176-9F39-C3A0F7F84B49}"/>
              </a:ext>
            </a:extLst>
          </p:cNvPr>
          <p:cNvCxnSpPr>
            <a:cxnSpLocks/>
          </p:cNvCxnSpPr>
          <p:nvPr/>
        </p:nvCxnSpPr>
        <p:spPr>
          <a:xfrm>
            <a:off x="3827282" y="4609709"/>
            <a:ext cx="1008669" cy="0"/>
          </a:xfrm>
          <a:prstGeom prst="straightConnector1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ABC29F76-E553-4313-BC9C-92630AB6B995}"/>
              </a:ext>
            </a:extLst>
          </p:cNvPr>
          <p:cNvSpPr txBox="1"/>
          <p:nvPr/>
        </p:nvSpPr>
        <p:spPr>
          <a:xfrm>
            <a:off x="4511202" y="1370425"/>
            <a:ext cx="3793812" cy="205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ahnschrift Condensed" panose="020B0502040204020203" pitchFamily="34" charset="0"/>
              </a:rPr>
              <a:t>char* </a:t>
            </a:r>
            <a:r>
              <a:rPr lang="fr-FR" sz="1800" dirty="0" err="1">
                <a:latin typeface="Bahnschrift Condensed" panose="020B0502040204020203" pitchFamily="34" charset="0"/>
              </a:rPr>
              <a:t>creationChaine</a:t>
            </a:r>
            <a:r>
              <a:rPr lang="fr-FR" sz="1800" dirty="0">
                <a:latin typeface="Bahnschrift Condensed" panose="020B0502040204020203" pitchFamily="34" charset="0"/>
              </a:rPr>
              <a:t> ();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1- Ouverture du ficher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2- Appeler taille pour récupérer la taille du fichier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3- allouer une chaine de taille n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4- Récupérer le texte ligne par ligne avec </a:t>
            </a:r>
            <a:r>
              <a:rPr lang="fr-FR" dirty="0" err="1">
                <a:latin typeface="Bahnschrift Condensed" panose="020B0502040204020203" pitchFamily="34" charset="0"/>
              </a:rPr>
              <a:t>gets</a:t>
            </a:r>
            <a:r>
              <a:rPr lang="fr-FR" dirty="0">
                <a:latin typeface="Bahnschrift Condensed" panose="020B0502040204020203" pitchFamily="34" charset="0"/>
              </a:rPr>
              <a:t> 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5- Retourner la chaine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5CF0324-E599-4558-906B-3226359B5D78}"/>
              </a:ext>
            </a:extLst>
          </p:cNvPr>
          <p:cNvSpPr txBox="1"/>
          <p:nvPr/>
        </p:nvSpPr>
        <p:spPr>
          <a:xfrm>
            <a:off x="5033024" y="4395126"/>
            <a:ext cx="2422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Bahnschrift Condensed" panose="020B0502040204020203" pitchFamily="34" charset="0"/>
              </a:rPr>
              <a:t>char* </a:t>
            </a:r>
            <a:r>
              <a:rPr lang="fr-FR" sz="1800" dirty="0" err="1">
                <a:latin typeface="Bahnschrift Condensed" panose="020B0502040204020203" pitchFamily="34" charset="0"/>
              </a:rPr>
              <a:t>creationChaine</a:t>
            </a:r>
            <a:r>
              <a:rPr lang="fr-FR" sz="1800" dirty="0">
                <a:latin typeface="Bahnschrift Condensed" panose="020B0502040204020203" pitchFamily="34" charset="0"/>
              </a:rPr>
              <a:t> ();</a:t>
            </a:r>
          </a:p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(3) </a:t>
            </a:r>
            <a:r>
              <a:rPr lang="fr-FR" dirty="0">
                <a:latin typeface="Bahnschrift Condensed" panose="020B0502040204020203" pitchFamily="34" charset="0"/>
              </a:rPr>
              <a:t>Allouer chaine </a:t>
            </a:r>
          </a:p>
          <a:p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(4) </a:t>
            </a:r>
            <a:r>
              <a:rPr lang="fr-FR" dirty="0">
                <a:latin typeface="Bahnschrift Condensed" panose="020B0502040204020203" pitchFamily="34" charset="0"/>
              </a:rPr>
              <a:t>Récupérer la chaine</a:t>
            </a:r>
            <a:endParaRPr lang="fr-FR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3F357FC-78FB-453D-893F-C14D95B1EFBC}"/>
              </a:ext>
            </a:extLst>
          </p:cNvPr>
          <p:cNvCxnSpPr/>
          <p:nvPr/>
        </p:nvCxnSpPr>
        <p:spPr>
          <a:xfrm>
            <a:off x="7220932" y="4468307"/>
            <a:ext cx="1216058" cy="0"/>
          </a:xfrm>
          <a:prstGeom prst="straightConnector1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B5D1451-0CEE-4E98-A5A0-3C5DE246D70B}"/>
              </a:ext>
            </a:extLst>
          </p:cNvPr>
          <p:cNvCxnSpPr>
            <a:cxnSpLocks/>
          </p:cNvCxnSpPr>
          <p:nvPr/>
        </p:nvCxnSpPr>
        <p:spPr>
          <a:xfrm flipH="1">
            <a:off x="7220933" y="4693650"/>
            <a:ext cx="1216057" cy="1"/>
          </a:xfrm>
          <a:prstGeom prst="straightConnector1">
            <a:avLst/>
          </a:prstGeom>
          <a:ln>
            <a:solidFill>
              <a:srgbClr val="F3DA0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E2FF2CD-28EA-40A4-AF98-235B0AFD473F}"/>
              </a:ext>
            </a:extLst>
          </p:cNvPr>
          <p:cNvSpPr txBox="1"/>
          <p:nvPr/>
        </p:nvSpPr>
        <p:spPr>
          <a:xfrm>
            <a:off x="7245391" y="4077070"/>
            <a:ext cx="12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Le fichier 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(2)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846D56-ECD8-4F9E-8C8F-5A863DC5FEB4}"/>
              </a:ext>
            </a:extLst>
          </p:cNvPr>
          <p:cNvSpPr txBox="1"/>
          <p:nvPr/>
        </p:nvSpPr>
        <p:spPr>
          <a:xfrm>
            <a:off x="7201634" y="4706902"/>
            <a:ext cx="14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n taille du fichier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1434CFF-A8B3-4AF4-B1D3-A4290B05443D}"/>
              </a:ext>
            </a:extLst>
          </p:cNvPr>
          <p:cNvSpPr txBox="1"/>
          <p:nvPr/>
        </p:nvSpPr>
        <p:spPr>
          <a:xfrm>
            <a:off x="3741209" y="4247574"/>
            <a:ext cx="12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Ouverture </a:t>
            </a:r>
            <a:r>
              <a:rPr lang="fr-FR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(1)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D935BA4-C3E1-485A-8C5C-70C68DCB0246}"/>
              </a:ext>
            </a:extLst>
          </p:cNvPr>
          <p:cNvSpPr txBox="1"/>
          <p:nvPr/>
        </p:nvSpPr>
        <p:spPr>
          <a:xfrm>
            <a:off x="8554381" y="4384117"/>
            <a:ext cx="1905199" cy="369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long taille(FILE*);</a:t>
            </a:r>
          </a:p>
        </p:txBody>
      </p:sp>
      <p:sp>
        <p:nvSpPr>
          <p:cNvPr id="34" name="Flèche : angle droit 33">
            <a:extLst>
              <a:ext uri="{FF2B5EF4-FFF2-40B4-BE49-F238E27FC236}">
                <a16:creationId xmlns:a16="http://schemas.microsoft.com/office/drawing/2014/main" id="{F3364D16-D9F9-4361-B546-7E441F924DE4}"/>
              </a:ext>
            </a:extLst>
          </p:cNvPr>
          <p:cNvSpPr/>
          <p:nvPr/>
        </p:nvSpPr>
        <p:spPr>
          <a:xfrm rot="5400000">
            <a:off x="5552388" y="5420409"/>
            <a:ext cx="570888" cy="380892"/>
          </a:xfrm>
          <a:prstGeom prst="bentUpArrow">
            <a:avLst/>
          </a:prstGeom>
          <a:solidFill>
            <a:srgbClr val="F3DA03"/>
          </a:solidFill>
          <a:ln>
            <a:solidFill>
              <a:srgbClr val="F3DA03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F3DA03"/>
                </a:solidFill>
              </a:ln>
              <a:solidFill>
                <a:srgbClr val="F3DA03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BCA3E413-8717-4D26-BDF6-55A7A9F9D271}"/>
              </a:ext>
            </a:extLst>
          </p:cNvPr>
          <p:cNvSpPr txBox="1"/>
          <p:nvPr/>
        </p:nvSpPr>
        <p:spPr>
          <a:xfrm>
            <a:off x="5059824" y="5876930"/>
            <a:ext cx="2422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F3DA03"/>
                </a:solidFill>
                <a:latin typeface="Bahnschrift Condensed" panose="020B0502040204020203" pitchFamily="34" charset="0"/>
              </a:rPr>
              <a:t>(5) </a:t>
            </a:r>
            <a:r>
              <a:rPr lang="fr-FR" sz="1500" dirty="0">
                <a:latin typeface="Bahnschrift Condensed" panose="020B0502040204020203" pitchFamily="34" charset="0"/>
              </a:rPr>
              <a:t>Retourner </a:t>
            </a:r>
          </a:p>
          <a:p>
            <a:r>
              <a:rPr lang="fr-FR" sz="1500" dirty="0">
                <a:latin typeface="Bahnschrift Condensed" panose="020B0502040204020203" pitchFamily="34" charset="0"/>
              </a:rPr>
              <a:t>     chaine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711321D-9BD5-4C57-9B6D-1E64FF0FFB5D}"/>
              </a:ext>
            </a:extLst>
          </p:cNvPr>
          <p:cNvSpPr txBox="1"/>
          <p:nvPr/>
        </p:nvSpPr>
        <p:spPr>
          <a:xfrm>
            <a:off x="6163724" y="5612962"/>
            <a:ext cx="170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Main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EDD70FA1-FC1F-4F50-9BB6-8440558983C6}"/>
              </a:ext>
            </a:extLst>
          </p:cNvPr>
          <p:cNvSpPr txBox="1"/>
          <p:nvPr/>
        </p:nvSpPr>
        <p:spPr>
          <a:xfrm>
            <a:off x="8606871" y="1370425"/>
            <a:ext cx="2187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ahnschrift Condensed" panose="020B0502040204020203" pitchFamily="34" charset="0"/>
              </a:rPr>
              <a:t>long taille(FILE*);</a:t>
            </a:r>
          </a:p>
          <a:p>
            <a:r>
              <a:rPr lang="fr-FR" dirty="0">
                <a:latin typeface="Bahnschrift Condensed" panose="020B0502040204020203" pitchFamily="34" charset="0"/>
              </a:rPr>
              <a:t>1- </a:t>
            </a:r>
            <a:r>
              <a:rPr lang="fr-FR" dirty="0" err="1">
                <a:latin typeface="Bahnschrift Condensed" panose="020B0502040204020203" pitchFamily="34" charset="0"/>
              </a:rPr>
              <a:t>calcuer</a:t>
            </a:r>
            <a:r>
              <a:rPr lang="fr-FR" dirty="0">
                <a:latin typeface="Bahnschrift Condensed" panose="020B0502040204020203" pitchFamily="34" charset="0"/>
              </a:rPr>
              <a:t> la taille du fichier avec </a:t>
            </a:r>
            <a:r>
              <a:rPr lang="fr-FR" dirty="0" err="1">
                <a:latin typeface="Bahnschrift Condensed" panose="020B0502040204020203" pitchFamily="34" charset="0"/>
              </a:rPr>
              <a:t>fseek</a:t>
            </a:r>
            <a:r>
              <a:rPr lang="fr-FR" dirty="0">
                <a:latin typeface="Bahnschrift Condensed" panose="020B0502040204020203" pitchFamily="34" charset="0"/>
              </a:rPr>
              <a:t> et la retourner</a:t>
            </a:r>
          </a:p>
        </p:txBody>
      </p:sp>
    </p:spTree>
    <p:extLst>
      <p:ext uri="{BB962C8B-B14F-4D97-AF65-F5344CB8AC3E}">
        <p14:creationId xmlns:p14="http://schemas.microsoft.com/office/powerpoint/2010/main" val="768332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Lives Matter by Slidesgo</Template>
  <TotalTime>1042</TotalTime>
  <Words>1458</Words>
  <Application>Microsoft Office PowerPoint</Application>
  <PresentationFormat>Grand écran</PresentationFormat>
  <Paragraphs>264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Agency FB</vt:lpstr>
      <vt:lpstr>Arial</vt:lpstr>
      <vt:lpstr>Bahnschrift Condensed</vt:lpstr>
      <vt:lpstr>Calibri</vt:lpstr>
      <vt:lpstr>Calibri Light</vt:lpstr>
      <vt:lpstr>Wingdings</vt:lpstr>
      <vt:lpstr>Thème Office</vt:lpstr>
      <vt:lpstr>Présentation Du Projet Langage C</vt:lpstr>
      <vt:lpstr>Table  Des       Matières :</vt:lpstr>
      <vt:lpstr>1.Introduction </vt:lpstr>
      <vt:lpstr>1.1 Explication du problème : </vt:lpstr>
      <vt:lpstr>2.Solution  Proposée : </vt:lpstr>
      <vt:lpstr>2.1 Présentation    du code    source : </vt:lpstr>
      <vt:lpstr>2.2 Explication    des       fonctions : </vt:lpstr>
      <vt:lpstr>2.3 Déroulement   des     fonctions </vt:lpstr>
      <vt:lpstr>1) Les fonctions qui permette de récupérer le texte du fichier au une chaine de caractères :   </vt:lpstr>
      <vt:lpstr>Les fonctions qui permette de mettre chaque mot de la chaine dans une liste chainée : </vt:lpstr>
      <vt:lpstr>Les fonctions qui permette de mettre chaque mot de la chaine dans une liste chainée : </vt:lpstr>
      <vt:lpstr>3) Les fonctions qui permette de calculer le nbr d’occupence de chaque mot du texte (en utilisons la liste des mots) : </vt:lpstr>
      <vt:lpstr>4)    Les fonctions qui permette de crée une lise de contexte d’un mot donné         (en utilisons la chaine qui contient le texte) :</vt:lpstr>
      <vt:lpstr>5) Les fonctions de crée la structure dictContexte :</vt:lpstr>
      <vt:lpstr>6) La fonction qui permette de retourne le mot le plus fréquent dans le contexte d'un mot donné :</vt:lpstr>
      <vt:lpstr>7)    La fonction qui permette de retourne le nbr d’apparition du mot n dans le contexte de m :</vt:lpstr>
      <vt:lpstr> Les fonctions qui permette d’afficher les n mots a partir d’un mot choisi aléatoirement et chaque mot afficher a la position i est le contexte le plus fréquent du mot a la position i-1:  </vt:lpstr>
      <vt:lpstr>2.4 Expliquer le Main    </vt:lpstr>
      <vt:lpstr>3. Déroulement du Programme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projet langage C</dc:title>
  <dc:creator>Fayçal Baba Ahmed</dc:creator>
  <cp:lastModifiedBy>Fayçal Baba Ahmed</cp:lastModifiedBy>
  <cp:revision>14</cp:revision>
  <dcterms:created xsi:type="dcterms:W3CDTF">2022-02-12T23:28:20Z</dcterms:created>
  <dcterms:modified xsi:type="dcterms:W3CDTF">2022-02-14T11:51:15Z</dcterms:modified>
</cp:coreProperties>
</file>